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71" r:id="rId3"/>
    <p:sldId id="272" r:id="rId4"/>
    <p:sldId id="270" r:id="rId5"/>
    <p:sldId id="259" r:id="rId6"/>
    <p:sldId id="273" r:id="rId7"/>
    <p:sldId id="278" r:id="rId8"/>
    <p:sldId id="279" r:id="rId9"/>
    <p:sldId id="274" r:id="rId10"/>
    <p:sldId id="269" r:id="rId11"/>
    <p:sldId id="275" r:id="rId12"/>
    <p:sldId id="277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CC"/>
    <a:srgbClr val="006600"/>
    <a:srgbClr val="009900"/>
    <a:srgbClr val="660033"/>
    <a:srgbClr val="000066"/>
    <a:srgbClr val="990000"/>
    <a:srgbClr val="FFFF66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505" autoAdjust="0"/>
    <p:restoredTop sz="89620" autoAdjust="0"/>
  </p:normalViewPr>
  <p:slideViewPr>
    <p:cSldViewPr>
      <p:cViewPr>
        <p:scale>
          <a:sx n="100" d="100"/>
          <a:sy n="100" d="100"/>
        </p:scale>
        <p:origin x="-270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ACEA2AB-993C-4017-B8CA-A7FD0E29BE3D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EF08DA9-7317-4D58-8B7B-E438315CF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М. Ларионов. Рыбы при закате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D29449-9000-44A3-9A34-8E666B9C02D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Игорь Фоменко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B537AD-F059-437E-90C4-45E33F976EF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В. Ватагин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07BABE-5738-4DE7-BFCF-8C004D5BA6F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2BCE5-E540-40C7-9486-CDC8BEA76EEE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B3F3F-DC60-43AA-AD43-EFD3E0E86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9D4B3-9B5B-45A2-858A-8F3B750A0685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1C78F-414F-46BE-A4C0-6605D1F3D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2F988-ED08-407C-BA02-6A02190B9716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34E8E-909A-48FD-B428-40996CBAD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E0F7E-D658-49F0-8DF8-4DAE2E0A9D5B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CCE1A-8FEA-4A32-A568-3FF4CC83D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F9D79-5419-4679-9518-7931EBA3C0EB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18B3A-3461-4CC1-A74A-21C12ABBC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CDFAC-6EE9-496E-9FDF-31C2A52CA144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5F0B-77E2-449F-84C5-E74317E23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8E284-113E-407D-9CC9-BAA881483871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FFC5-91BA-4D1C-8F0F-8294D5685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E7E39-593F-4C14-8446-DCA09589CD41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53CB9-7EFF-4734-B57B-4A1CBD24E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0F534-B3CC-4251-818F-D236B69AE94A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4DB44-B77A-43E8-A9AD-E14DC335D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6B407-E625-4AB9-9CC0-C3A4DFE28ADC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1D50F-FBD4-4FD3-9509-7B6A0AA6D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51A35-C95A-4BA5-8DB1-8CF9B0206D0D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B07B1-AE0D-489B-A961-5EBD0BFB5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6DFD98-47B1-488B-B191-70E1E7124A58}" type="datetimeFigureOut">
              <a:rPr lang="ru-RU"/>
              <a:pPr>
                <a:defRPr/>
              </a:pPr>
              <a:t>30.10.2013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1DD003-05DD-4BEA-8BC2-382130321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34" r:id="rId9"/>
    <p:sldLayoutId id="2147483725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2401" y="-603448"/>
            <a:ext cx="7025236" cy="170080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>
                <a:solidFill>
                  <a:srgbClr val="FFFF66"/>
                </a:solidFill>
                <a:effectLst/>
              </a:rPr>
              <a:t>Декоративное панно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5595938"/>
            <a:ext cx="7854950" cy="776287"/>
          </a:xfrm>
        </p:spPr>
        <p:txBody>
          <a:bodyPr/>
          <a:lstStyle/>
          <a:p>
            <a:pPr marR="0" eaLnBrk="1" hangingPunct="1"/>
            <a:r>
              <a:rPr lang="ru-RU" sz="2000" smtClean="0">
                <a:solidFill>
                  <a:srgbClr val="000066"/>
                </a:solidFill>
              </a:rPr>
              <a:t>Изобразительное искусство. 3</a:t>
            </a:r>
            <a:r>
              <a:rPr lang="en-US" sz="2000" smtClean="0">
                <a:solidFill>
                  <a:srgbClr val="000066"/>
                </a:solidFill>
              </a:rPr>
              <a:t>-</a:t>
            </a:r>
            <a:r>
              <a:rPr lang="ru-RU" sz="2000" smtClean="0">
                <a:solidFill>
                  <a:srgbClr val="000066"/>
                </a:solidFill>
              </a:rPr>
              <a:t>й класс.</a:t>
            </a:r>
          </a:p>
          <a:p>
            <a:pPr marR="0" eaLnBrk="1" hangingPunct="1"/>
            <a:r>
              <a:rPr lang="ru-RU" sz="2000" smtClean="0">
                <a:solidFill>
                  <a:srgbClr val="000066"/>
                </a:solidFill>
              </a:rPr>
              <a:t>Урок 8</a:t>
            </a:r>
            <a:r>
              <a:rPr lang="ru-RU" sz="2000" smtClean="0">
                <a:solidFill>
                  <a:srgbClr val="000066"/>
                </a:solidFill>
                <a:latin typeface="Arial" charset="0"/>
              </a:rPr>
              <a:t>.</a:t>
            </a: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6300788" y="6353175"/>
            <a:ext cx="255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© </a:t>
            </a:r>
            <a:r>
              <a:rPr lang="en-US">
                <a:solidFill>
                  <a:srgbClr val="002060"/>
                </a:solidFill>
                <a:latin typeface="Constantia" pitchFamily="18" charset="0"/>
              </a:rPr>
              <a:t>ООО </a:t>
            </a:r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«Баласс», 2013</a:t>
            </a:r>
            <a:r>
              <a:rPr lang="ru-RU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4340" name="Picture 2" descr="C:\Users\Софья\Downloads\35a1073650-kartiny-panno-dekorativnoe-panno-egipetskaya-n07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249363"/>
            <a:ext cx="5662612" cy="427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sova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4292600"/>
            <a:ext cx="2130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260350"/>
            <a:ext cx="7772400" cy="936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26626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681537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1546" y="1916832"/>
            <a:ext cx="8352928" cy="32403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600">
                <a:solidFill>
                  <a:srgbClr val="660033"/>
                </a:solidFill>
              </a:rPr>
              <a:t>Как называются произведения, выполненные различными материалами (из ткани, стекла, природного материала, бумаги)?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65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916113"/>
            <a:ext cx="3889375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1363" y="1885950"/>
            <a:ext cx="4383087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50825" y="188913"/>
            <a:ext cx="8683625" cy="1152525"/>
          </a:xfrm>
          <a:prstGeom prst="wedgeRoundRectCallout">
            <a:avLst>
              <a:gd name="adj1" fmla="val -20470"/>
              <a:gd name="adj2" fmla="val 4956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</a:rPr>
              <a:t>Вырезать из плотной бумаги шаблоны и изготовить по ним </a:t>
            </a:r>
            <a:r>
              <a:rPr lang="ru-RU" sz="2800" b="1" dirty="0">
                <a:solidFill>
                  <a:schemeClr val="tx2">
                    <a:lumMod val="25000"/>
                  </a:schemeClr>
                </a:solidFill>
              </a:rPr>
              <a:t>попугайчика.</a:t>
            </a:r>
            <a:endParaRPr lang="ru-RU" sz="2800" b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8674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349500"/>
            <a:ext cx="42640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325688"/>
            <a:ext cx="42783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50825" y="496888"/>
            <a:ext cx="8569325" cy="1512887"/>
          </a:xfrm>
          <a:prstGeom prst="wedgeRoundRectCallout">
            <a:avLst>
              <a:gd name="adj1" fmla="val -20281"/>
              <a:gd name="adj2" fmla="val 4998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>
                <a:solidFill>
                  <a:srgbClr val="324043"/>
                </a:solidFill>
              </a:rPr>
              <a:t>Подготовить фон в технике акварели, пастели или аппликации и выполнить панно «В джунглях».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C00000"/>
                </a:solidFill>
                <a:effectLst/>
              </a:rPr>
              <a:t>Рефлексия</a:t>
            </a:r>
            <a:endParaRPr lang="ru-RU">
              <a:solidFill>
                <a:srgbClr val="C00000"/>
              </a:solidFill>
              <a:effectLst/>
            </a:endParaRPr>
          </a:p>
        </p:txBody>
      </p:sp>
      <p:sp>
        <p:nvSpPr>
          <p:cNvPr id="29698" name="Текст 2"/>
          <p:cNvSpPr>
            <a:spLocks noGrp="1"/>
          </p:cNvSpPr>
          <p:nvPr>
            <p:ph type="body" idx="1"/>
          </p:nvPr>
        </p:nvSpPr>
        <p:spPr>
          <a:xfrm>
            <a:off x="179388" y="1268413"/>
            <a:ext cx="8713787" cy="54006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3700" b="1" smtClean="0">
                <a:solidFill>
                  <a:srgbClr val="FFCC00"/>
                </a:solidFill>
              </a:rPr>
              <a:t>Оцените свою работу на уроке:</a:t>
            </a:r>
          </a:p>
          <a:p>
            <a:pPr eaLnBrk="1" hangingPunct="1">
              <a:lnSpc>
                <a:spcPct val="90000"/>
              </a:lnSpc>
            </a:pPr>
            <a:r>
              <a:rPr lang="ru-RU" sz="3700" b="1" smtClean="0">
                <a:solidFill>
                  <a:srgbClr val="FFFF00"/>
                </a:solidFill>
              </a:rPr>
              <a:t>– Что тебе нужно было сделать?</a:t>
            </a:r>
          </a:p>
          <a:p>
            <a:pPr eaLnBrk="1" hangingPunct="1">
              <a:lnSpc>
                <a:spcPct val="90000"/>
              </a:lnSpc>
            </a:pPr>
            <a:r>
              <a:rPr lang="ru-RU" sz="3700" b="1" smtClean="0">
                <a:solidFill>
                  <a:srgbClr val="006600"/>
                </a:solidFill>
              </a:rPr>
              <a:t>– Ты выполнил работу?</a:t>
            </a:r>
          </a:p>
          <a:p>
            <a:pPr eaLnBrk="1" hangingPunct="1">
              <a:lnSpc>
                <a:spcPct val="90000"/>
              </a:lnSpc>
            </a:pPr>
            <a:r>
              <a:rPr lang="ru-RU" sz="3700" b="1" smtClean="0">
                <a:solidFill>
                  <a:srgbClr val="0000CC"/>
                </a:solidFill>
              </a:rPr>
              <a:t>– Ты выполнил работу самостоятельно или с помощью? </a:t>
            </a:r>
            <a:r>
              <a:rPr lang="en-US" sz="3700" b="1" smtClean="0">
                <a:solidFill>
                  <a:srgbClr val="0000CC"/>
                </a:solidFill>
              </a:rPr>
              <a:t>     </a:t>
            </a:r>
            <a:r>
              <a:rPr lang="ru-RU" sz="3700" b="1" smtClean="0">
                <a:solidFill>
                  <a:srgbClr val="0000CC"/>
                </a:solidFill>
              </a:rPr>
              <a:t>С чьей? </a:t>
            </a:r>
          </a:p>
          <a:p>
            <a:pPr eaLnBrk="1" hangingPunct="1">
              <a:lnSpc>
                <a:spcPct val="90000"/>
              </a:lnSpc>
            </a:pPr>
            <a:r>
              <a:rPr lang="ru-RU" sz="3700" b="1" smtClean="0">
                <a:solidFill>
                  <a:srgbClr val="000066"/>
                </a:solidFill>
              </a:rPr>
              <a:t>– Что бы ты хотел изменить в своей работе?</a:t>
            </a:r>
          </a:p>
          <a:p>
            <a:pPr eaLnBrk="1" hangingPunct="1">
              <a:lnSpc>
                <a:spcPct val="90000"/>
              </a:lnSpc>
            </a:pPr>
            <a:r>
              <a:rPr lang="ru-RU" sz="3700" b="1" smtClean="0">
                <a:solidFill>
                  <a:srgbClr val="7030A0"/>
                </a:solidFill>
              </a:rPr>
              <a:t>– Как бы ты оценил свою работу?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AutoNum type="arabicPeriod"/>
            </a:pP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9807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Домашнее задание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0722" name="Текст 2"/>
          <p:cNvSpPr>
            <a:spLocks noGrp="1"/>
          </p:cNvSpPr>
          <p:nvPr>
            <p:ph type="body" idx="1"/>
          </p:nvPr>
        </p:nvSpPr>
        <p:spPr>
          <a:xfrm>
            <a:off x="530225" y="1557338"/>
            <a:ext cx="7772400" cy="4464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196752"/>
            <a:ext cx="8136904" cy="47525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4000">
                <a:solidFill>
                  <a:srgbClr val="002060"/>
                </a:solidFill>
              </a:rPr>
              <a:t>Принести рабочую тетрадь, заготовку «В джунглях» для коллективной работы, клей, цветную бумагу, украшения для попугайчика (пёрышки, бусинки и др.).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38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3074" name="Picture 2" descr="C:\Users\Софья\Downloads\157701_2828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878013"/>
            <a:ext cx="5332413" cy="494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799701" y="188640"/>
            <a:ext cx="7416824" cy="15121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66"/>
                </a:solidFill>
              </a:rPr>
              <a:t>К </a:t>
            </a:r>
            <a:r>
              <a:rPr lang="ru-RU" sz="3200" dirty="0">
                <a:solidFill>
                  <a:srgbClr val="000066"/>
                </a:solidFill>
              </a:rPr>
              <a:t>какому виду </a:t>
            </a:r>
            <a:r>
              <a:rPr lang="ru-RU" sz="3200" dirty="0">
                <a:solidFill>
                  <a:srgbClr val="000066"/>
                </a:solidFill>
              </a:rPr>
              <a:t>искусства вы </a:t>
            </a:r>
            <a:r>
              <a:rPr lang="ru-RU" sz="3200" dirty="0">
                <a:solidFill>
                  <a:srgbClr val="000066"/>
                </a:solidFill>
              </a:rPr>
              <a:t>отнесёте данное произведение? </a:t>
            </a:r>
            <a:r>
              <a:rPr lang="ru-RU" sz="3200" dirty="0">
                <a:solidFill>
                  <a:srgbClr val="000066"/>
                </a:solidFill>
              </a:rPr>
              <a:t>Свой ответ поясните.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2349500"/>
            <a:ext cx="6365875" cy="43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971600" y="188640"/>
            <a:ext cx="7416824" cy="15121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66"/>
                </a:solidFill>
              </a:rPr>
              <a:t>К </a:t>
            </a:r>
            <a:r>
              <a:rPr lang="ru-RU" sz="3200" dirty="0">
                <a:solidFill>
                  <a:srgbClr val="000066"/>
                </a:solidFill>
              </a:rPr>
              <a:t>какому виду </a:t>
            </a:r>
            <a:r>
              <a:rPr lang="ru-RU" sz="3200" dirty="0">
                <a:solidFill>
                  <a:srgbClr val="000066"/>
                </a:solidFill>
              </a:rPr>
              <a:t>искусства вы </a:t>
            </a:r>
            <a:r>
              <a:rPr lang="ru-RU" sz="3200" dirty="0">
                <a:solidFill>
                  <a:srgbClr val="000066"/>
                </a:solidFill>
              </a:rPr>
              <a:t>отнесёте данное произведение? </a:t>
            </a:r>
            <a:r>
              <a:rPr lang="ru-RU" sz="3200" dirty="0">
                <a:solidFill>
                  <a:srgbClr val="000066"/>
                </a:solidFill>
              </a:rPr>
              <a:t>Свой ответ поясните.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04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9025" y="332656"/>
            <a:ext cx="7416824" cy="15121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66"/>
                </a:solidFill>
              </a:rPr>
              <a:t>К </a:t>
            </a:r>
            <a:r>
              <a:rPr lang="ru-RU" sz="3200" dirty="0">
                <a:solidFill>
                  <a:srgbClr val="000066"/>
                </a:solidFill>
              </a:rPr>
              <a:t>какому виду </a:t>
            </a:r>
            <a:r>
              <a:rPr lang="ru-RU" sz="3200" dirty="0">
                <a:solidFill>
                  <a:srgbClr val="000066"/>
                </a:solidFill>
              </a:rPr>
              <a:t>искусства вы </a:t>
            </a:r>
            <a:r>
              <a:rPr lang="ru-RU" sz="3200" dirty="0">
                <a:solidFill>
                  <a:srgbClr val="000066"/>
                </a:solidFill>
              </a:rPr>
              <a:t>отнесёте данное произведение? </a:t>
            </a:r>
            <a:r>
              <a:rPr lang="ru-RU" sz="3200" dirty="0">
                <a:solidFill>
                  <a:srgbClr val="000066"/>
                </a:solidFill>
              </a:rPr>
              <a:t>Свой ответ поясните.</a:t>
            </a:r>
          </a:p>
        </p:txBody>
      </p:sp>
      <p:pic>
        <p:nvPicPr>
          <p:cNvPr id="20486" name="Picture 3" descr="C:\Users\Софья\Downloads\mdi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133600"/>
            <a:ext cx="5976938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21506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681537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sz="3600" i="1" smtClean="0">
                <a:solidFill>
                  <a:srgbClr val="002060"/>
                </a:solidFill>
              </a:rPr>
              <a:t>Возможны и другие варианты проблемного вопроса</a:t>
            </a:r>
            <a:r>
              <a:rPr lang="ru-RU" sz="3600" i="1" smtClean="0">
                <a:solidFill>
                  <a:srgbClr val="002060"/>
                </a:solidFill>
                <a:latin typeface="Arial" charset="0"/>
              </a:rPr>
              <a:t>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484784"/>
            <a:ext cx="8352928" cy="27563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600">
                <a:solidFill>
                  <a:srgbClr val="660033"/>
                </a:solidFill>
              </a:rPr>
              <a:t>Как называются произведения, выполненные различными материалами (из ткани, стекла, природного материала, бумаги)?</a:t>
            </a:r>
            <a:endParaRPr lang="ru-RU" sz="440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85750" y="471488"/>
            <a:ext cx="8558213" cy="1228725"/>
          </a:xfrm>
          <a:prstGeom prst="wedgeRoundRectCallout">
            <a:avLst>
              <a:gd name="adj1" fmla="val -19720"/>
              <a:gd name="adj2" fmla="val 44491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25000"/>
                  </a:schemeClr>
                </a:solidFill>
              </a:rPr>
              <a:t>Рассмотрите произведения Сергея Параджанова и определите, какие материалы использовал художник? 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331788" y="476250"/>
            <a:ext cx="8496300" cy="1223963"/>
          </a:xfrm>
          <a:prstGeom prst="wedgeRoundRectCallout">
            <a:avLst>
              <a:gd name="adj1" fmla="val -19349"/>
              <a:gd name="adj2" fmla="val 49621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</a:rPr>
              <a:t>Какие изобразительные средства использовал художник?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00038" y="476250"/>
            <a:ext cx="8543925" cy="1223963"/>
          </a:xfrm>
          <a:prstGeom prst="wedgeRoundRectCallout">
            <a:avLst>
              <a:gd name="adj1" fmla="val -20088"/>
              <a:gd name="adj2" fmla="val 52197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</a:rPr>
              <a:t>Как можно использовать такие произведения? Для чего?</a:t>
            </a:r>
          </a:p>
        </p:txBody>
      </p: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889125"/>
            <a:ext cx="4176712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88925" y="628650"/>
            <a:ext cx="8496300" cy="1431925"/>
          </a:xfrm>
          <a:prstGeom prst="wedgeRoundRectCallout">
            <a:avLst>
              <a:gd name="adj1" fmla="val -20091"/>
              <a:gd name="adj2" fmla="val 49621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25000"/>
                  </a:schemeClr>
                </a:solidFill>
              </a:rPr>
              <a:t>Рассмотрите произведения Сергея Параджанова и определите, какие материалы использовал художник? 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323850" y="733425"/>
            <a:ext cx="8496300" cy="1223963"/>
          </a:xfrm>
          <a:prstGeom prst="wedgeRoundRectCallout">
            <a:avLst>
              <a:gd name="adj1" fmla="val -19349"/>
              <a:gd name="adj2" fmla="val 49621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</a:rPr>
              <a:t>Какие изобразительные средства использовал художник?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88925" y="628650"/>
            <a:ext cx="8543925" cy="1431925"/>
          </a:xfrm>
          <a:prstGeom prst="wedgeRoundRectCallout">
            <a:avLst>
              <a:gd name="adj1" fmla="val -20088"/>
              <a:gd name="adj2" fmla="val 52197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</a:rPr>
              <a:t>Как можно использовать такие произведения? Для чего?</a:t>
            </a: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9188" y="2084388"/>
            <a:ext cx="3911600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88925" y="628650"/>
            <a:ext cx="8496300" cy="1431925"/>
          </a:xfrm>
          <a:prstGeom prst="wedgeRoundRectCallout">
            <a:avLst>
              <a:gd name="adj1" fmla="val -20091"/>
              <a:gd name="adj2" fmla="val 49621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25000"/>
                  </a:schemeClr>
                </a:solidFill>
              </a:rPr>
              <a:t>Рассмотрите произведения Сергея Параджанова и определите, какие материалы использовал художник? 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323850" y="733425"/>
            <a:ext cx="8496300" cy="1223963"/>
          </a:xfrm>
          <a:prstGeom prst="wedgeRoundRectCallout">
            <a:avLst>
              <a:gd name="adj1" fmla="val -19349"/>
              <a:gd name="adj2" fmla="val 49621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</a:rPr>
              <a:t>Какие изобразительные средства использовал художник?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88925" y="628650"/>
            <a:ext cx="8543925" cy="1431925"/>
          </a:xfrm>
          <a:prstGeom prst="wedgeRoundRectCallout">
            <a:avLst>
              <a:gd name="adj1" fmla="val -20088"/>
              <a:gd name="adj2" fmla="val 52197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</a:rPr>
              <a:t>Как можно использовать такие произведения? Для чего?</a:t>
            </a: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1925" y="2090738"/>
            <a:ext cx="3886200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560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79388" y="115888"/>
            <a:ext cx="8713787" cy="792162"/>
          </a:xfrm>
          <a:prstGeom prst="wedgeRoundRectCallout">
            <a:avLst>
              <a:gd name="adj1" fmla="val -20290"/>
              <a:gd name="adj2" fmla="val 48567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25000"/>
                  </a:schemeClr>
                </a:solidFill>
              </a:rPr>
              <a:t>Проверьте себя по тексту. Найдите значение выделенных слов.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1052513"/>
            <a:ext cx="8653462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713" y="4281488"/>
            <a:ext cx="8653462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2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1679</TotalTime>
  <Words>238</Words>
  <Application>Microsoft Office PowerPoint</Application>
  <PresentationFormat>Экран (4:3)</PresentationFormat>
  <Paragraphs>42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Constantia</vt:lpstr>
      <vt:lpstr>Wingdings 2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Admin</cp:lastModifiedBy>
  <cp:revision>112</cp:revision>
  <dcterms:created xsi:type="dcterms:W3CDTF">2012-09-17T15:13:52Z</dcterms:created>
  <dcterms:modified xsi:type="dcterms:W3CDTF">2013-10-30T14:35:14Z</dcterms:modified>
</cp:coreProperties>
</file>