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305" r:id="rId2"/>
    <p:sldId id="307" r:id="rId3"/>
    <p:sldId id="267" r:id="rId4"/>
    <p:sldId id="322" r:id="rId5"/>
    <p:sldId id="323" r:id="rId6"/>
    <p:sldId id="309" r:id="rId7"/>
    <p:sldId id="290" r:id="rId8"/>
    <p:sldId id="325" r:id="rId9"/>
    <p:sldId id="317" r:id="rId10"/>
    <p:sldId id="329" r:id="rId11"/>
    <p:sldId id="313" r:id="rId12"/>
    <p:sldId id="319" r:id="rId13"/>
    <p:sldId id="328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990000"/>
    <a:srgbClr val="008000"/>
    <a:srgbClr val="009900"/>
    <a:srgbClr val="FFECE0"/>
    <a:srgbClr val="FFECDE"/>
    <a:srgbClr val="FF00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28" autoAdjust="0"/>
    <p:restoredTop sz="76909" autoAdjust="0"/>
  </p:normalViewPr>
  <p:slideViewPr>
    <p:cSldViewPr>
      <p:cViewPr varScale="1">
        <p:scale>
          <a:sx n="50" d="100"/>
          <a:sy n="50" d="100"/>
        </p:scale>
        <p:origin x="-12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B09D7F2-9ED1-46A2-8033-8AB4657C6ECE}" type="datetimeFigureOut">
              <a:rPr lang="ru-RU"/>
              <a:pPr>
                <a:defRPr/>
              </a:pPr>
              <a:t>03.10.2013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FB29ADE-61AA-454A-8009-56D15F9C36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272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журнал Новый солдат №38. Рим против варваров</a:t>
            </a:r>
          </a:p>
          <a:p>
            <a:pPr>
              <a:spcBef>
                <a:spcPct val="0"/>
              </a:spcBef>
            </a:pPr>
            <a:r>
              <a:rPr lang="ru-RU" smtClean="0"/>
              <a:t>Название презентации сохранено в виде рисунка. Использован шрифт </a:t>
            </a:r>
            <a:r>
              <a:rPr lang="en-US" smtClean="0"/>
              <a:t>DS Arabic</a:t>
            </a: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BE2700-593B-47AE-87E6-E035CC4451B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73F84CD-C6B8-46B5-90B6-34E3C1D1516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F99718A-1578-43F4-866A-0923E67823B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45F8749-1CD5-4356-A747-79082B716E8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построена на триггерах. Щелчок по документу (справа) выводит на слайд увеличенную копию документа. Щелчок по увеличенному документу сворачивает его. Переход на следующий слайд – щелчок за пределами текстовых блоков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DA82064-B6AE-4D9C-AC76-88CBDEEA63D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E34ACB7-451A-4C19-8E73-1D5E33CB92B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D3FE0CD-C595-451D-BA2E-6333BFE5C8D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96E2923-0566-4872-BB0F-F7809816448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журнал Новый солдат №38. Рим против варваров</a:t>
            </a:r>
          </a:p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C17E808-CAB1-4413-8D68-3F3BBCFFC61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AFE792-E529-42DA-AE7B-F3FDB512388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Кнопка – ссылка на скрытый слайд с информацией о ценностях ислама. Работа со слайдом на усмотрение учителя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56AA375-AB25-48A8-848D-5DD84E9EF8C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построена на триггерах</a:t>
            </a:r>
          </a:p>
          <a:p>
            <a:pPr>
              <a:spcBef>
                <a:spcPct val="0"/>
              </a:spcBef>
            </a:pPr>
            <a:r>
              <a:rPr lang="ru-RU" smtClean="0"/>
              <a:t>Щелчок по цифре открывает название положения ислама на арабском языке.</a:t>
            </a:r>
          </a:p>
          <a:p>
            <a:pPr>
              <a:spcBef>
                <a:spcPct val="0"/>
              </a:spcBef>
            </a:pPr>
            <a:r>
              <a:rPr lang="ru-RU" smtClean="0"/>
              <a:t>1. вера в Аллаха  2. пятикратная молитва 3. пожертвования в пользу бедных 4. пост 5. паломничество.</a:t>
            </a:r>
          </a:p>
          <a:p>
            <a:pPr>
              <a:spcBef>
                <a:spcPct val="0"/>
              </a:spcBef>
            </a:pPr>
            <a:r>
              <a:rPr lang="ru-RU" smtClean="0"/>
              <a:t>При щелчке по арабскому названию  открывается изображение: Корана, 1.символа веры, 2.намаза, 4.завершения поста в мечети, 5. Паломников рядом с Каабой. Повторный щелчок на арабском тексте убирает рисунок.</a:t>
            </a:r>
          </a:p>
          <a:p>
            <a:pPr>
              <a:spcBef>
                <a:spcPct val="0"/>
              </a:spcBef>
            </a:pPr>
            <a:r>
              <a:rPr lang="ru-RU" smtClean="0"/>
              <a:t>Рисунки:</a:t>
            </a:r>
          </a:p>
          <a:p>
            <a:pPr>
              <a:spcBef>
                <a:spcPct val="0"/>
              </a:spcBef>
            </a:pPr>
            <a:r>
              <a:rPr lang="ru-RU" smtClean="0"/>
              <a:t>Коран - </a:t>
            </a:r>
            <a:r>
              <a:rPr lang="sq-AL" smtClean="0"/>
              <a:t>http://upload.wikimedia.org/wikipedia/commons/thumb/5/50/FirstSurahKoran.jpg/220px-FirstSurahKoran.jpg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Намаз – </a:t>
            </a:r>
            <a:r>
              <a:rPr lang="sq-AL" smtClean="0"/>
              <a:t>http://upload.wikimedia.org/wikipedia/commons/e/e5/Mosque.jpg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Пожертвование – </a:t>
            </a:r>
            <a:r>
              <a:rPr lang="sq-AL" smtClean="0"/>
              <a:t>http://muslim.or.id/wp-content/uploads/2012/06/zakat-300x246.jpg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Пост – </a:t>
            </a:r>
            <a:r>
              <a:rPr lang="sq-AL" smtClean="0"/>
              <a:t>http://upload.wikimedia.org/wikipedia/commons/thumb/d/dc/Fasting.JPG/800px-Fasting.JPG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Паломничество - </a:t>
            </a:r>
            <a:r>
              <a:rPr lang="sq-AL" smtClean="0"/>
              <a:t>http://upload.wikimedia.org/wikipedia/commons/thumb/f/f3/Kaaba_mirror_edit_jj.jpg/800px-Kaaba_mirror_edit_jj.jpg</a:t>
            </a: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EA18E1F-D6BF-4DF7-9799-BF8C47E2776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3BD0E-4BC2-4485-8F58-01ED162D007A}" type="datetimeFigureOut">
              <a:rPr lang="ru-RU"/>
              <a:pPr>
                <a:defRPr/>
              </a:pPr>
              <a:t>03.10.2013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B0286-FF8B-4231-9794-5766ED888E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A00DF-B8BE-4D9E-A098-4884DE38E3CC}" type="datetimeFigureOut">
              <a:rPr lang="ru-RU"/>
              <a:pPr>
                <a:defRPr/>
              </a:pPr>
              <a:t>03.10.2013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319BE-2523-4090-8E92-DDBCAB3F33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F230C-DF1F-4225-8F29-035A100AC992}" type="datetimeFigureOut">
              <a:rPr lang="ru-RU"/>
              <a:pPr>
                <a:defRPr/>
              </a:pPr>
              <a:t>03.10.2013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E68F4-DB91-4192-AA4C-9A729AF412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4E3B6-0891-4554-8D6E-E74E364D9CC4}" type="datetimeFigureOut">
              <a:rPr lang="ru-RU"/>
              <a:pPr>
                <a:defRPr/>
              </a:pPr>
              <a:t>03.10.2013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1838A-62E5-47A9-883F-858FAE73CA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7B8DD-3A00-4A17-85EA-21B0867AF175}" type="datetimeFigureOut">
              <a:rPr lang="ru-RU"/>
              <a:pPr>
                <a:defRPr/>
              </a:pPr>
              <a:t>03.10.2013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331ED-BCC4-4E6D-A515-9FCC047861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3DA46-8B8F-418E-A998-F206BD50C3FA}" type="datetimeFigureOut">
              <a:rPr lang="ru-RU"/>
              <a:pPr>
                <a:defRPr/>
              </a:pPr>
              <a:t>03.10.2013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EC5FD-FC1C-4F25-B3FE-397679FA9E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CCCF4-71D0-4D17-A999-D96FC705CF83}" type="datetimeFigureOut">
              <a:rPr lang="ru-RU"/>
              <a:pPr>
                <a:defRPr/>
              </a:pPr>
              <a:t>03.10.2013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F893C-6627-43F2-B909-DA25C3EF7D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2AFCF-1BA7-400C-9577-0483471BE57A}" type="datetimeFigureOut">
              <a:rPr lang="ru-RU"/>
              <a:pPr>
                <a:defRPr/>
              </a:pPr>
              <a:t>03.10.2013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83A95-81E4-4A51-B88B-D2C328139C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E1942-61AB-4DF7-B964-DA3F1ACB18D9}" type="datetimeFigureOut">
              <a:rPr lang="ru-RU"/>
              <a:pPr>
                <a:defRPr/>
              </a:pPr>
              <a:t>03.10.2013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A9534-AD37-440C-BE0F-7E301688E4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360F5-F2F1-460A-B5AC-AA1480DA5060}" type="datetimeFigureOut">
              <a:rPr lang="ru-RU"/>
              <a:pPr>
                <a:defRPr/>
              </a:pPr>
              <a:t>03.10.2013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975F7-101D-4E0F-A3B6-8E19D232FA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D7361-A6E9-4EDB-82A6-BA020F98CC7A}" type="datetimeFigureOut">
              <a:rPr lang="ru-RU"/>
              <a:pPr>
                <a:defRPr/>
              </a:pPr>
              <a:t>03.10.2013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ECCA1-5C71-4935-BDE0-72A7E96FDF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33417B5-3BA2-4BE7-A237-184890137401}" type="datetimeFigureOut">
              <a:rPr lang="ru-RU"/>
              <a:pPr>
                <a:defRPr/>
              </a:pPr>
              <a:t>03.10.2013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791F26D-F81B-46B0-AFA0-18BFB31C7C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12" Type="http://schemas.openxmlformats.org/officeDocument/2006/relationships/slide" Target="slide9.xml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11" Type="http://schemas.openxmlformats.org/officeDocument/2006/relationships/image" Target="../media/image31.png"/><Relationship Id="rId5" Type="http://schemas.openxmlformats.org/officeDocument/2006/relationships/image" Target="../media/image25.jpeg"/><Relationship Id="rId15" Type="http://schemas.openxmlformats.org/officeDocument/2006/relationships/image" Target="../media/image34.jpeg"/><Relationship Id="rId10" Type="http://schemas.openxmlformats.org/officeDocument/2006/relationships/image" Target="../media/image30.png"/><Relationship Id="rId4" Type="http://schemas.openxmlformats.org/officeDocument/2006/relationships/image" Target="../media/image24.jpeg"/><Relationship Id="rId9" Type="http://schemas.openxmlformats.org/officeDocument/2006/relationships/image" Target="../media/image29.png"/><Relationship Id="rId1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.jpeg"/><Relationship Id="rId7" Type="http://schemas.openxmlformats.org/officeDocument/2006/relationships/image" Target="../media/image11.jpeg"/><Relationship Id="rId12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slide" Target="slide10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213" y="2278063"/>
            <a:ext cx="339090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6394450" y="6488113"/>
            <a:ext cx="2749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2013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6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Средних веков</a:t>
            </a:r>
            <a:r>
              <a:rPr lang="ru-RU" sz="1200">
                <a:solidFill>
                  <a:srgbClr val="400000"/>
                </a:solidFill>
              </a:rPr>
              <a:t>.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</a:t>
            </a:r>
            <a:r>
              <a:rPr lang="ru-RU" sz="1200">
                <a:solidFill>
                  <a:srgbClr val="400000"/>
                </a:solidFill>
                <a:cs typeface="Arial" charset="0"/>
              </a:rPr>
              <a:t>§ 8</a:t>
            </a:r>
            <a:endParaRPr lang="ru-RU" sz="1200">
              <a:solidFill>
                <a:srgbClr val="400000"/>
              </a:solidFill>
              <a:latin typeface="Comic Sans MS" pitchFamily="66" charset="0"/>
            </a:endParaRP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pic>
        <p:nvPicPr>
          <p:cNvPr id="14340" name="Рисунок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971550" y="1773238"/>
            <a:ext cx="7200900" cy="12319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Файл:Mosque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987675" y="2205038"/>
            <a:ext cx="5759450" cy="431958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3014" name="Picture 6" descr="Файл:Fastin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7675" y="2205038"/>
            <a:ext cx="5759450" cy="431958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3016" name="Picture 8" descr="Файл:Kaaba mirror edit jj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87675" y="2205038"/>
            <a:ext cx="5759450" cy="431958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3010" name="Picture 2" descr="Файл:FirstSurahKoran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75338" y="1052513"/>
            <a:ext cx="3089275" cy="525621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9" name="Рисунок 18" descr="символ веры_1.png"/>
          <p:cNvPicPr>
            <a:picLocks noChangeAspect="1"/>
          </p:cNvPicPr>
          <p:nvPr/>
        </p:nvPicPr>
        <p:blipFill>
          <a:blip r:embed="rId7"/>
          <a:srcRect l="11659" t="7304" r="7579" b="6261"/>
          <a:stretch>
            <a:fillRect/>
          </a:stretch>
        </p:blipFill>
        <p:spPr bwMode="auto">
          <a:xfrm>
            <a:off x="3203575" y="2384425"/>
            <a:ext cx="5418138" cy="3240088"/>
          </a:xfrm>
          <a:prstGeom prst="rect">
            <a:avLst/>
          </a:prstGeom>
          <a:noFill/>
          <a:ln w="79375" cmpd="thickThin">
            <a:solidFill>
              <a:srgbClr val="008000">
                <a:alpha val="39999"/>
              </a:srgbClr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НОРМЫ ИСЛАМА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83872" y="2304000"/>
            <a:ext cx="572594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2726" y="3024000"/>
            <a:ext cx="572594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2246" y="3744000"/>
            <a:ext cx="572594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726" y="4464000"/>
            <a:ext cx="572594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4.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2726" y="5184000"/>
            <a:ext cx="572594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5.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30781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>
                <a:latin typeface="Comic Sans MS" pitchFamily="66" charset="0"/>
              </a:rPr>
              <a:t>Священная книга</a:t>
            </a:r>
          </a:p>
        </p:txBody>
      </p:sp>
      <p:pic>
        <p:nvPicPr>
          <p:cNvPr id="13" name="Рисунок 12" descr="символ веры.png"/>
          <p:cNvPicPr>
            <a:picLocks noChangeAspect="1"/>
          </p:cNvPicPr>
          <p:nvPr/>
        </p:nvPicPr>
        <p:blipFill>
          <a:blip r:embed="rId8"/>
          <a:srcRect l="16908" t="24495" r="15701" b="13608"/>
          <a:stretch>
            <a:fillRect/>
          </a:stretch>
        </p:blipFill>
        <p:spPr bwMode="auto">
          <a:xfrm>
            <a:off x="900113" y="2097088"/>
            <a:ext cx="2008187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молитва.png"/>
          <p:cNvPicPr>
            <a:picLocks noChangeAspect="1"/>
          </p:cNvPicPr>
          <p:nvPr/>
        </p:nvPicPr>
        <p:blipFill>
          <a:blip r:embed="rId9"/>
          <a:srcRect l="18539" t="29938" r="17215" b="24495"/>
          <a:stretch>
            <a:fillRect/>
          </a:stretch>
        </p:blipFill>
        <p:spPr bwMode="auto">
          <a:xfrm>
            <a:off x="900113" y="2889250"/>
            <a:ext cx="1746250" cy="60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пожертвование.png"/>
          <p:cNvPicPr>
            <a:picLocks noChangeAspect="1"/>
          </p:cNvPicPr>
          <p:nvPr/>
        </p:nvPicPr>
        <p:blipFill>
          <a:blip r:embed="rId10"/>
          <a:srcRect l="21555" t="29938" r="20119" b="16330"/>
          <a:stretch>
            <a:fillRect/>
          </a:stretch>
        </p:blipFill>
        <p:spPr bwMode="auto">
          <a:xfrm>
            <a:off x="936625" y="3617913"/>
            <a:ext cx="1460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пост.png"/>
          <p:cNvPicPr>
            <a:picLocks noChangeAspect="1"/>
          </p:cNvPicPr>
          <p:nvPr/>
        </p:nvPicPr>
        <p:blipFill>
          <a:blip r:embed="rId11"/>
          <a:srcRect l="18921" t="27217" r="18921" b="8165"/>
          <a:stretch>
            <a:fillRect/>
          </a:stretch>
        </p:blipFill>
        <p:spPr bwMode="auto">
          <a:xfrm>
            <a:off x="900113" y="4287838"/>
            <a:ext cx="1655762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паломничество.png">
            <a:hlinkClick r:id="rId12" action="ppaction://hlinksldjump" tooltip="ПАЛОМНИЧЕСТВО"/>
          </p:cNvPr>
          <p:cNvPicPr>
            <a:picLocks noChangeAspect="1"/>
          </p:cNvPicPr>
          <p:nvPr/>
        </p:nvPicPr>
        <p:blipFill>
          <a:blip r:embed="rId13"/>
          <a:srcRect l="22166" t="29938" r="22166" b="5443"/>
          <a:stretch>
            <a:fillRect/>
          </a:stretch>
        </p:blipFill>
        <p:spPr bwMode="auto">
          <a:xfrm>
            <a:off x="930275" y="5057775"/>
            <a:ext cx="1265238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коран.png"/>
          <p:cNvPicPr>
            <a:picLocks noChangeAspect="1"/>
          </p:cNvPicPr>
          <p:nvPr/>
        </p:nvPicPr>
        <p:blipFill>
          <a:blip r:embed="rId14"/>
          <a:srcRect l="19136" t="20906" r="18266" b="13937"/>
          <a:stretch>
            <a:fillRect/>
          </a:stretch>
        </p:blipFill>
        <p:spPr bwMode="auto">
          <a:xfrm>
            <a:off x="3276600" y="908050"/>
            <a:ext cx="2590800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9825A5-2B7F-4B42-8C6B-BFE63DE0609E}" type="slidenum">
              <a:rPr lang="ru-RU"/>
              <a:pPr>
                <a:defRPr/>
              </a:pPr>
              <a:t>10</a:t>
            </a:fld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43250" y="2205038"/>
            <a:ext cx="5268913" cy="43195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1765" name="Picture 9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VII ВЕКЕ АРАБСКИЕ ПЛЕМЕНА БЫЛИ ОБЪЕДИНЕНЫ В ГОСУДАРСТВО МУСУЛЬМАНСКОЙ ОБЩИНЫ ВО ГЛАВЕ С ПРОРОКОМ МУХАММЕДОМ – ОСНОВАТЕЛЕМ НОВОЙ РЕЛИГИИ – ИСЛАМА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33795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трелка влево 4"/>
          <p:cNvSpPr/>
          <p:nvPr/>
        </p:nvSpPr>
        <p:spPr>
          <a:xfrm>
            <a:off x="265113" y="3119438"/>
            <a:ext cx="8632825" cy="684212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2000" y="997431"/>
            <a:ext cx="8640000" cy="919401"/>
          </a:xfrm>
          <a:prstGeom prst="roundRect">
            <a:avLst/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400" dirty="0">
                <a:latin typeface="+mn-lt"/>
              </a:rPr>
              <a:t>На ленте времени отметь дату переселения Мухаммеда из Мекки в Медину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35846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2111375"/>
          <a:ext cx="864668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9299"/>
                <a:gridCol w="850567"/>
                <a:gridCol w="709933"/>
                <a:gridCol w="709933"/>
                <a:gridCol w="709933"/>
                <a:gridCol w="709933"/>
                <a:gridCol w="813492"/>
                <a:gridCol w="709933"/>
                <a:gridCol w="709933"/>
                <a:gridCol w="709933"/>
                <a:gridCol w="709933"/>
                <a:gridCol w="733863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5947" name="Group 107"/>
          <p:cNvGraphicFramePr>
            <a:graphicFrameLocks noGrp="1"/>
          </p:cNvGraphicFramePr>
          <p:nvPr/>
        </p:nvGraphicFramePr>
        <p:xfrm>
          <a:off x="252413" y="3840163"/>
          <a:ext cx="8640762" cy="742950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868362"/>
                <a:gridCol w="720725"/>
                <a:gridCol w="565150"/>
                <a:gridCol w="719138"/>
                <a:gridCol w="947737"/>
                <a:gridCol w="1008063"/>
                <a:gridCol w="719137"/>
                <a:gridCol w="576263"/>
                <a:gridCol w="720725"/>
                <a:gridCol w="360362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XIII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XIV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XVII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XVIII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XIX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XX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XXI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251520" y="5068922"/>
            <a:ext cx="8640000" cy="1600438"/>
          </a:xfrm>
          <a:prstGeom prst="roundRect">
            <a:avLst/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2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200">
                <a:latin typeface="Comic Sans MS" pitchFamily="66" charset="0"/>
              </a:rPr>
              <a:t>По</a:t>
            </a:r>
            <a:r>
              <a:rPr lang="ru-RU" sz="2200"/>
              <a:t>д</a:t>
            </a:r>
            <a:r>
              <a:rPr lang="ru-RU" sz="2200">
                <a:latin typeface="Comic Sans MS" pitchFamily="66" charset="0"/>
              </a:rPr>
              <a:t>считай, сколько времени прошло от падения Западной Римской империи до начала мусульманской эры и от неё до образования империи Карла Великого. Результаты укажи на ленте времени.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трелка влево 4"/>
          <p:cNvSpPr/>
          <p:nvPr/>
        </p:nvSpPr>
        <p:spPr>
          <a:xfrm>
            <a:off x="265113" y="3479800"/>
            <a:ext cx="8632825" cy="684213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2000" y="980728"/>
            <a:ext cx="8640000" cy="1328023"/>
          </a:xfrm>
          <a:prstGeom prst="roundRect">
            <a:avLst/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Укажи, какие изображения могли быть до начала мусульманской эры, какие только после неё. Дай название рисункам.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37894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2471738"/>
          <a:ext cx="864668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9299"/>
                <a:gridCol w="850567"/>
                <a:gridCol w="709933"/>
                <a:gridCol w="709933"/>
                <a:gridCol w="709933"/>
                <a:gridCol w="709933"/>
                <a:gridCol w="813492"/>
                <a:gridCol w="709933"/>
                <a:gridCol w="709933"/>
                <a:gridCol w="709933"/>
                <a:gridCol w="709933"/>
                <a:gridCol w="733863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7992" name="Group 104"/>
          <p:cNvGraphicFramePr>
            <a:graphicFrameLocks noGrp="1"/>
          </p:cNvGraphicFramePr>
          <p:nvPr/>
        </p:nvGraphicFramePr>
        <p:xfrm>
          <a:off x="252413" y="4198938"/>
          <a:ext cx="8640762" cy="742950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96925"/>
                <a:gridCol w="639762"/>
                <a:gridCol w="717550"/>
                <a:gridCol w="719138"/>
                <a:gridCol w="874712"/>
                <a:gridCol w="936625"/>
                <a:gridCol w="720725"/>
                <a:gridCol w="574675"/>
                <a:gridCol w="720725"/>
                <a:gridCol w="5048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XIII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XIV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XVII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XVIII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XIX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XX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XXI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/>
          </a:blip>
          <a:srcRect/>
          <a:stretch>
            <a:fillRect/>
          </a:stretch>
        </p:blipFill>
        <p:spPr bwMode="auto">
          <a:xfrm>
            <a:off x="251520" y="5154008"/>
            <a:ext cx="1284076" cy="1440000"/>
          </a:xfrm>
          <a:prstGeom prst="roundRect">
            <a:avLst>
              <a:gd name="adj" fmla="val 10733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email">
            <a:extLst/>
          </a:blip>
          <a:srcRect/>
          <a:stretch>
            <a:fillRect/>
          </a:stretch>
        </p:blipFill>
        <p:spPr bwMode="auto">
          <a:xfrm>
            <a:off x="3835900" y="5141754"/>
            <a:ext cx="1456180" cy="1440000"/>
          </a:xfrm>
          <a:prstGeom prst="roundRect">
            <a:avLst>
              <a:gd name="adj" fmla="val 906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email">
            <a:extLst/>
          </a:blip>
          <a:srcRect/>
          <a:stretch>
            <a:fillRect/>
          </a:stretch>
        </p:blipFill>
        <p:spPr bwMode="auto">
          <a:xfrm>
            <a:off x="2206899" y="5166931"/>
            <a:ext cx="1068957" cy="1440000"/>
          </a:xfrm>
          <a:prstGeom prst="roundRect">
            <a:avLst>
              <a:gd name="adj" fmla="val 13103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email">
            <a:extLst/>
          </a:blip>
          <a:srcRect/>
          <a:stretch>
            <a:fillRect/>
          </a:stretch>
        </p:blipFill>
        <p:spPr bwMode="auto">
          <a:xfrm>
            <a:off x="5804975" y="5150485"/>
            <a:ext cx="999273" cy="1440000"/>
          </a:xfrm>
          <a:prstGeom prst="roundRect">
            <a:avLst>
              <a:gd name="adj" fmla="val 1380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9" cstate="email">
            <a:extLst/>
          </a:blip>
          <a:srcRect/>
          <a:stretch/>
        </p:blipFill>
        <p:spPr bwMode="auto">
          <a:xfrm>
            <a:off x="7308304" y="5150485"/>
            <a:ext cx="1533208" cy="1440000"/>
          </a:xfrm>
          <a:prstGeom prst="roundRect">
            <a:avLst>
              <a:gd name="adj" fmla="val 10052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292725" y="981075"/>
            <a:ext cx="3598863" cy="4391025"/>
          </a:xfrm>
          <a:blipFill dpi="0" rotWithShape="1">
            <a:blip r:embed="rId3"/>
            <a:srcRect/>
            <a:tile tx="0" ty="0" sx="100000" sy="100000" flip="none" algn="tl"/>
          </a:blipFill>
          <a:ln>
            <a:round/>
          </a:ln>
        </p:spPr>
        <p:txBody>
          <a:bodyPr/>
          <a:lstStyle/>
          <a:p>
            <a:pPr marL="88900" indent="0" algn="ctr">
              <a:spcBef>
                <a:spcPct val="0"/>
              </a:spcBef>
              <a:buFont typeface="Comic Sans MS" pitchFamily="66" charset="0"/>
              <a:buNone/>
            </a:pPr>
            <a:r>
              <a:rPr lang="ru-RU" sz="1600" i="1" smtClean="0"/>
              <a:t>Из Библии и священных преданий христиан</a:t>
            </a:r>
          </a:p>
          <a:p>
            <a:pPr marL="88900" indent="0" algn="ctr">
              <a:spcBef>
                <a:spcPct val="0"/>
              </a:spcBef>
              <a:buFont typeface="Comic Sans MS" pitchFamily="66" charset="0"/>
              <a:buNone/>
            </a:pPr>
            <a:endParaRPr lang="ru-RU" sz="1500" smtClean="0"/>
          </a:p>
          <a:p>
            <a:pPr marL="88900" indent="0">
              <a:spcBef>
                <a:spcPct val="0"/>
              </a:spcBef>
              <a:buFont typeface="Comic Sans MS" pitchFamily="66" charset="0"/>
              <a:buNone/>
            </a:pPr>
            <a:r>
              <a:rPr lang="ru-RU" sz="1500" smtClean="0"/>
              <a:t>Господь Бог взял пыль земную и создал Адама. Бог вдохнул в человека душу, и он ожил. В конце истории – на землю явится Антихрист, который будет выдавать себя за посланника Бога – Христа. Когда же сам Христос второй раз придёт на землю, он победит Антихриста. Все люди воскреснут и предстанут перед Божиим судом. Грешники отправятся на вечные муки, а спасённые поселятся в Небесном граде, где «не будет более смерти».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252413" y="981075"/>
            <a:ext cx="3598862" cy="4391025"/>
          </a:xfrm>
          <a:prstGeom prst="roundRect">
            <a:avLst>
              <a:gd name="adj" fmla="val 10315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>
            <a:round/>
          </a:ln>
        </p:spPr>
        <p:txBody>
          <a:bodyPr/>
          <a:lstStyle/>
          <a:p>
            <a:pPr marL="88900" indent="0" algn="ctr">
              <a:spcBef>
                <a:spcPct val="0"/>
              </a:spcBef>
              <a:buFont typeface="Comic Sans MS" pitchFamily="66" charset="0"/>
              <a:buNone/>
            </a:pPr>
            <a:r>
              <a:rPr lang="ru-RU" sz="1600" i="1" smtClean="0"/>
              <a:t>Из Корана и священных преданий мусульман</a:t>
            </a:r>
          </a:p>
          <a:p>
            <a:pPr marL="88900" indent="0" algn="ctr">
              <a:spcBef>
                <a:spcPct val="0"/>
              </a:spcBef>
              <a:buFont typeface="Comic Sans MS" pitchFamily="66" charset="0"/>
              <a:buNone/>
            </a:pPr>
            <a:endParaRPr lang="ru-RU" sz="1400" i="1" smtClean="0"/>
          </a:p>
          <a:p>
            <a:pPr marL="88900" indent="0">
              <a:spcBef>
                <a:spcPct val="0"/>
              </a:spcBef>
              <a:buFont typeface="Comic Sans MS" pitchFamily="66" charset="0"/>
              <a:buNone/>
            </a:pPr>
            <a:r>
              <a:rPr lang="ru-RU" sz="1500" smtClean="0"/>
              <a:t>Первого человека – Адама – единый Бог (Аллах) создал «из звучащей глины» и вдохнул в него душу. В конце света сатана (шайтан) пришлёт на землю своего демона (джинна), который будет выдавать себя за посланника Бога – Иисуса (Ису). Однако когда с небес спустится истинный Иисус, он победит лжепосланника и начнёт Страшный суд – грешники будут навечно осуждены гореть в аду, а  праведники воскреснут для вечной жизни.».</a:t>
            </a:r>
          </a:p>
        </p:txBody>
      </p:sp>
      <p:sp>
        <p:nvSpPr>
          <p:cNvPr id="22" name="Стрелка вправо 21"/>
          <p:cNvSpPr/>
          <p:nvPr/>
        </p:nvSpPr>
        <p:spPr>
          <a:xfrm>
            <a:off x="3762000" y="2132896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3762000" y="3789080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Объект 6"/>
          <p:cNvSpPr>
            <a:spLocks/>
          </p:cNvSpPr>
          <p:nvPr/>
        </p:nvSpPr>
        <p:spPr bwMode="auto">
          <a:xfrm>
            <a:off x="254000" y="981075"/>
            <a:ext cx="8640763" cy="4391025"/>
          </a:xfrm>
          <a:prstGeom prst="roundRect">
            <a:avLst>
              <a:gd name="adj" fmla="val 8194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4445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pPr marL="88900" algn="ctr">
              <a:buFont typeface="Comic Sans MS" pitchFamily="66" charset="0"/>
              <a:buNone/>
            </a:pPr>
            <a:r>
              <a:rPr lang="ru-RU" sz="2600" i="1">
                <a:latin typeface="Comic Sans MS" pitchFamily="66" charset="0"/>
              </a:rPr>
              <a:t>Из Библии и священных преданий христиан</a:t>
            </a:r>
          </a:p>
          <a:p>
            <a:pPr marL="88900" algn="ctr">
              <a:buFont typeface="Comic Sans MS" pitchFamily="66" charset="0"/>
              <a:buNone/>
            </a:pPr>
            <a:endParaRPr lang="ru-RU" sz="2400">
              <a:latin typeface="Comic Sans MS" pitchFamily="66" charset="0"/>
            </a:endParaRPr>
          </a:p>
          <a:p>
            <a:pPr marL="88900">
              <a:buFont typeface="Comic Sans MS" pitchFamily="66" charset="0"/>
              <a:buNone/>
            </a:pPr>
            <a:r>
              <a:rPr lang="ru-RU" sz="2400">
                <a:latin typeface="Comic Sans MS" pitchFamily="66" charset="0"/>
              </a:rPr>
              <a:t>Господь Бог взял пыль земную и создал Адама. Бог вдохнул в человека душу, и он ожил. В конце истории – на землю явится Антихрист, который будет выдавать себя за посланника Бога – Христа. Когда же сам Христос второй раз придёт на землю, он победит Антихриста. Все люди воскреснут и предстанут перед Божиим судом. Грешники отправятся на вечные муки, а спасённые поселятся в Небесном граде, где «не будет более смерти».</a:t>
            </a:r>
          </a:p>
        </p:txBody>
      </p:sp>
      <p:sp>
        <p:nvSpPr>
          <p:cNvPr id="12" name="Объект 1"/>
          <p:cNvSpPr>
            <a:spLocks/>
          </p:cNvSpPr>
          <p:nvPr/>
        </p:nvSpPr>
        <p:spPr bwMode="auto">
          <a:xfrm>
            <a:off x="252413" y="981075"/>
            <a:ext cx="8639175" cy="4391025"/>
          </a:xfrm>
          <a:prstGeom prst="roundRect">
            <a:avLst>
              <a:gd name="adj" fmla="val 7653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44450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marL="88900" algn="ctr">
              <a:buFont typeface="Comic Sans MS" pitchFamily="66" charset="0"/>
              <a:buNone/>
            </a:pPr>
            <a:r>
              <a:rPr lang="ru-RU" sz="2600" i="1">
                <a:latin typeface="Comic Sans MS" pitchFamily="66" charset="0"/>
              </a:rPr>
              <a:t>Из Корана и священных преданий мусульман</a:t>
            </a:r>
          </a:p>
          <a:p>
            <a:pPr marL="88900" algn="ctr">
              <a:buFont typeface="Comic Sans MS" pitchFamily="66" charset="0"/>
              <a:buNone/>
            </a:pPr>
            <a:endParaRPr lang="ru-RU" sz="2400" i="1">
              <a:latin typeface="Comic Sans MS" pitchFamily="66" charset="0"/>
            </a:endParaRPr>
          </a:p>
          <a:p>
            <a:pPr marL="88900">
              <a:buFont typeface="Comic Sans MS" pitchFamily="66" charset="0"/>
              <a:buNone/>
            </a:pPr>
            <a:r>
              <a:rPr lang="ru-RU" sz="2400">
                <a:latin typeface="Comic Sans MS" pitchFamily="66" charset="0"/>
              </a:rPr>
              <a:t>Первого человека – Адама – единый Бог (Аллах) создал «из звучащей глины» и вдохнул в него душу. В конце света сатана (шайтан) пришлёт на землю своего демона (джинна), который будет выдавать себя за посланника Бога – Иисуса (Ису). Однако когда с небес спустится истинный Иисус, он победит лжепосланника и начнёт Страшный суд – грешники будут навечно осуждены гореть в аду, а  праведники воскреснут для вечной жизни.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2000" y="5481368"/>
            <a:ext cx="8640000" cy="1260000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	Сравни представления двух разных религий – ислама и христианства – о прошлом и будущем человечества.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7616" y="5625416"/>
            <a:ext cx="288000" cy="28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1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300" dirty="0"/>
          </a:p>
        </p:txBody>
      </p:sp>
      <p:pic>
        <p:nvPicPr>
          <p:cNvPr id="16402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2" grpId="0" animBg="1"/>
      <p:bldP spid="1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600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ЧЕМ ИСЛАМ ОТЛИЧАЕТСЯ ОТ ХРИСТИАНСТВА??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2000" y="2186847"/>
            <a:ext cx="8640000" cy="2826306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</a:t>
            </a:r>
            <a:r>
              <a:rPr lang="ru-RU" sz="3200" dirty="0" smtClean="0">
                <a:solidFill>
                  <a:schemeClr val="tx1"/>
                </a:solidFill>
              </a:rPr>
              <a:t>ИНТЕРЕСНА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pic>
        <p:nvPicPr>
          <p:cNvPr id="18438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При помощи цифр укажи признаки первобытности (</a:t>
            </a:r>
            <a:r>
              <a:rPr lang="ru-RU" sz="2800" b="1">
                <a:solidFill>
                  <a:srgbClr val="0000CC"/>
                </a:solidFill>
                <a:latin typeface="Comic Sans MS" pitchFamily="66" charset="0"/>
              </a:rPr>
              <a:t>1</a:t>
            </a:r>
            <a:r>
              <a:rPr lang="ru-RU" sz="2800">
                <a:latin typeface="Comic Sans MS" pitchFamily="66" charset="0"/>
              </a:rPr>
              <a:t>) и цивилизации (</a:t>
            </a:r>
            <a:r>
              <a:rPr lang="ru-RU" sz="2800" b="1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ru-RU" sz="2800">
                <a:latin typeface="Comic Sans MS" pitchFamily="66" charset="0"/>
              </a:rPr>
              <a:t>)</a:t>
            </a:r>
            <a:r>
              <a:rPr lang="ru-RU" sz="280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/>
          </a:blip>
          <a:stretch>
            <a:fillRect/>
          </a:stretch>
        </p:blipFill>
        <p:spPr>
          <a:xfrm>
            <a:off x="6660232" y="2880000"/>
            <a:ext cx="150192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/>
          </a:blip>
          <a:stretch>
            <a:fillRect/>
          </a:stretch>
        </p:blipFill>
        <p:spPr>
          <a:xfrm>
            <a:off x="971600" y="2880000"/>
            <a:ext cx="150036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/>
          </a:blip>
          <a:stretch>
            <a:fillRect/>
          </a:stretch>
        </p:blipFill>
        <p:spPr>
          <a:xfrm>
            <a:off x="3744000" y="2880000"/>
            <a:ext cx="166101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email">
            <a:extLst/>
          </a:blip>
          <a:stretch>
            <a:fillRect/>
          </a:stretch>
        </p:blipFill>
        <p:spPr>
          <a:xfrm>
            <a:off x="2317428" y="4140000"/>
            <a:ext cx="16065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 cstate="email">
            <a:extLst/>
          </a:blip>
          <a:stretch>
            <a:fillRect/>
          </a:stretch>
        </p:blipFill>
        <p:spPr>
          <a:xfrm>
            <a:off x="5292080" y="4140000"/>
            <a:ext cx="136137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email">
            <a:extLst/>
          </a:blip>
          <a:stretch>
            <a:fillRect/>
          </a:stretch>
        </p:blipFill>
        <p:spPr>
          <a:xfrm>
            <a:off x="971600" y="5400000"/>
            <a:ext cx="15525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0" cstate="email">
            <a:extLst/>
          </a:blip>
          <a:stretch>
            <a:fillRect/>
          </a:stretch>
        </p:blipFill>
        <p:spPr>
          <a:xfrm>
            <a:off x="4067944" y="5400000"/>
            <a:ext cx="115248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 cstate="email">
            <a:extLst/>
          </a:blip>
          <a:stretch>
            <a:fillRect/>
          </a:stretch>
        </p:blipFill>
        <p:spPr>
          <a:xfrm>
            <a:off x="6444208" y="5400000"/>
            <a:ext cx="16800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493" name="Picture 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0"/>
            <a:ext cx="681038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6" name="Group 38"/>
          <p:cNvGraphicFramePr>
            <a:graphicFrameLocks noGrp="1"/>
          </p:cNvGraphicFramePr>
          <p:nvPr/>
        </p:nvGraphicFramePr>
        <p:xfrm>
          <a:off x="252413" y="981075"/>
          <a:ext cx="8640762" cy="5608320"/>
        </p:xfrm>
        <a:graphic>
          <a:graphicData uri="http://schemas.openxmlformats.org/drawingml/2006/table">
            <a:tbl>
              <a:tblPr/>
              <a:tblGrid>
                <a:gridCol w="1684337"/>
                <a:gridCol w="1050925"/>
                <a:gridCol w="5905500"/>
              </a:tblGrid>
              <a:tr h="385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963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Христиан</a:t>
                      </a: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ство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В</a:t>
                      </a: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ера людей в Бога или богов, в сверхъестественные силы, способные творить чудеса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963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Государ</a:t>
                      </a: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ство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Организация верующих одной религии, объединённых общими основами веры, едиными правилами богослужения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668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Религия, основателем которой считается Богочеловек – Иисус Христос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Церковь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Р</a:t>
                      </a: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елигия, возникшая в древнееврейском царстве Израиль как почитание единого Бога Яхве (Господа)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898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Иудаизм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Организация управления обществом, людьми, которые проживают на какой-то определённой территории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283719" y="2883217"/>
            <a:ext cx="8640000" cy="2009061"/>
          </a:xfrm>
          <a:prstGeom prst="roundRect">
            <a:avLst/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С помощью стрелок соедини понятия с их определениями</a:t>
            </a:r>
            <a:r>
              <a:rPr lang="ru-RU" sz="2800"/>
              <a:t>.</a:t>
            </a:r>
          </a:p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Впиши в первую колонку недостающее понятие.</a:t>
            </a:r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124075" y="1268413"/>
            <a:ext cx="863600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6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681038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705799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Народ пустынь и городов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068960"/>
            <a:ext cx="864000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«Последний пророк Аллаха»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19" y="4437112"/>
            <a:ext cx="864048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Религия чистоты</a:t>
            </a:r>
          </a:p>
        </p:txBody>
      </p:sp>
      <p:pic>
        <p:nvPicPr>
          <p:cNvPr id="24581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60562"/>
            <a:ext cx="8640000" cy="1430179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242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Арабы в начале Средневековья – народ первобытный или цивилизованный? (Свой ответ подтверди фактами.)</a:t>
            </a:r>
          </a:p>
        </p:txBody>
      </p:sp>
      <p:pic>
        <p:nvPicPr>
          <p:cNvPr id="25604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НАРОД ПУСТЫНЬ И ГОРОДОВ</a:t>
            </a:r>
            <a:endParaRPr lang="ru-RU" sz="3600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2413" y="2708275"/>
          <a:ext cx="6480240" cy="3535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68352"/>
                <a:gridCol w="3311888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200" dirty="0" smtClean="0"/>
                        <a:t>Хозяйство</a:t>
                      </a:r>
                      <a:endParaRPr lang="ru-RU" sz="3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ru-RU" sz="3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dirty="0" smtClean="0"/>
                        <a:t>Общественное деление</a:t>
                      </a:r>
                      <a:endParaRPr lang="ru-RU" sz="3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ru-RU" sz="3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200" dirty="0" smtClean="0"/>
                        <a:t>Власть</a:t>
                      </a:r>
                      <a:endParaRPr lang="ru-RU" sz="3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ru-RU" sz="3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200" dirty="0" smtClean="0"/>
                        <a:t>Культура </a:t>
                      </a:r>
                      <a:endParaRPr lang="ru-RU" sz="3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ru-RU" sz="3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>
            <a:extLst/>
          </a:blip>
          <a:srcRect/>
          <a:stretch>
            <a:fillRect/>
          </a:stretch>
        </p:blipFill>
        <p:spPr bwMode="auto">
          <a:xfrm>
            <a:off x="5722827" y="2708920"/>
            <a:ext cx="3169653" cy="3528000"/>
          </a:xfrm>
          <a:prstGeom prst="roundRect">
            <a:avLst>
              <a:gd name="adj" fmla="val 8425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29650"/>
            <a:ext cx="8640000" cy="1430179"/>
          </a:xfrm>
          <a:prstGeom prst="roundRect">
            <a:avLst/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600" dirty="0">
                <a:latin typeface="+mn-lt"/>
              </a:rPr>
              <a:t>Какие, на твой взгляд, причины привели к возникновению мусульманской общины?</a:t>
            </a:r>
          </a:p>
        </p:txBody>
      </p:sp>
      <p:pic>
        <p:nvPicPr>
          <p:cNvPr id="27652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«ПОСЛЕДНИЙ ПРОРОК АЛЛАХА»</a:t>
            </a:r>
            <a:endParaRPr lang="ru-RU" sz="36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/>
          </a:blip>
          <a:srcRect l="3138" r="3138"/>
          <a:stretch/>
        </p:blipFill>
        <p:spPr bwMode="auto">
          <a:xfrm>
            <a:off x="539552" y="2556000"/>
            <a:ext cx="3276662" cy="3240000"/>
          </a:xfrm>
          <a:prstGeom prst="roundRect">
            <a:avLst>
              <a:gd name="adj" fmla="val 1031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/>
          </a:blip>
          <a:srcRect/>
          <a:stretch>
            <a:fillRect/>
          </a:stretch>
        </p:blipFill>
        <p:spPr bwMode="auto">
          <a:xfrm>
            <a:off x="5292080" y="2556000"/>
            <a:ext cx="3276395" cy="3240000"/>
          </a:xfrm>
          <a:prstGeom prst="roundRect">
            <a:avLst>
              <a:gd name="adj" fmla="val 10482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3" name="Скругленный прямоугольник 2"/>
          <p:cNvSpPr/>
          <p:nvPr/>
        </p:nvSpPr>
        <p:spPr>
          <a:xfrm>
            <a:off x="107950" y="5957888"/>
            <a:ext cx="4486275" cy="7778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Comic Sans MS" pitchFamily="66" charset="0"/>
              </a:rPr>
              <a:t>Мухаммед (справа), ведомый</a:t>
            </a:r>
          </a:p>
          <a:p>
            <a:pPr algn="ctr"/>
            <a:r>
              <a:rPr lang="ru-RU" sz="2000">
                <a:latin typeface="Comic Sans MS" pitchFamily="66" charset="0"/>
              </a:rPr>
              <a:t>Джабраилом, возносится на небо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37163" y="6049963"/>
            <a:ext cx="3522662" cy="4429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Мусульманская проповедь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52853" y="980728"/>
            <a:ext cx="8863883" cy="1430179"/>
          </a:xfrm>
          <a:prstGeom prst="roundRect">
            <a:avLst/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На твой взгляд – человека XXI века – какие основы ислама наиболее важны и ценны для современного человечества?</a:t>
            </a:r>
          </a:p>
        </p:txBody>
      </p:sp>
      <p:pic>
        <p:nvPicPr>
          <p:cNvPr id="29700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РЕЛИГИЯ ЧИСТОТЫ</a:t>
            </a:r>
            <a:endParaRPr lang="ru-RU" dirty="0"/>
          </a:p>
        </p:txBody>
      </p:sp>
      <p:sp>
        <p:nvSpPr>
          <p:cNvPr id="8" name="Управляющая кнопка: сведения 7">
            <a:hlinkClick r:id="rId5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Information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053013" y="6030913"/>
            <a:ext cx="3335337" cy="78263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Мухаммед с чёрным камнем Каабы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00113" y="6075363"/>
            <a:ext cx="2282825" cy="4413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Страница Корана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/>
          </a:blip>
          <a:srcRect/>
          <a:stretch>
            <a:fillRect/>
          </a:stretch>
        </p:blipFill>
        <p:spPr bwMode="auto">
          <a:xfrm>
            <a:off x="760517" y="2768134"/>
            <a:ext cx="2728663" cy="3060000"/>
          </a:xfrm>
          <a:prstGeom prst="roundRect">
            <a:avLst>
              <a:gd name="adj" fmla="val 10558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email">
            <a:extLst/>
          </a:blip>
          <a:srcRect/>
          <a:stretch>
            <a:fillRect/>
          </a:stretch>
        </p:blipFill>
        <p:spPr bwMode="auto">
          <a:xfrm>
            <a:off x="4837933" y="2776591"/>
            <a:ext cx="3874067" cy="3060000"/>
          </a:xfrm>
          <a:prstGeom prst="roundRect">
            <a:avLst>
              <a:gd name="adj" fmla="val 9041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15499</TotalTime>
  <Words>1128</Words>
  <Application>Microsoft Office PowerPoint</Application>
  <PresentationFormat>Экран (4:3)</PresentationFormat>
  <Paragraphs>151</Paragraphs>
  <Slides>13</Slides>
  <Notes>12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Тема1</vt:lpstr>
      <vt:lpstr>Презентация PowerPoint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ОТКРЫВАЕМ НОВЫЕ ЗНАНИЯ</vt:lpstr>
      <vt:lpstr>НАРОД ПУСТЫНЬ И ГОРОДОВ</vt:lpstr>
      <vt:lpstr>«ПОСЛЕДНИЙ ПРОРОК АЛЛАХА»</vt:lpstr>
      <vt:lpstr>РЕЛИГИЯ ЧИСТОТЫ</vt:lpstr>
      <vt:lpstr>НОРМЫ ИСЛАМА</vt:lpstr>
      <vt:lpstr>ОТКРЫВАЕМ НОВЫЕ ЗНАНИЯ</vt:lpstr>
      <vt:lpstr>ПРИМЕНЯЕМ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СВЕТ ИСЛАМА</dc:title>
  <dc:creator>Telli</dc:creator>
  <cp:lastModifiedBy>Светлана</cp:lastModifiedBy>
  <cp:revision>472</cp:revision>
  <dcterms:created xsi:type="dcterms:W3CDTF">2012-04-06T18:00:09Z</dcterms:created>
  <dcterms:modified xsi:type="dcterms:W3CDTF">2013-10-03T14:50:44Z</dcterms:modified>
</cp:coreProperties>
</file>