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72" r:id="rId3"/>
    <p:sldId id="256" r:id="rId4"/>
    <p:sldId id="273" r:id="rId5"/>
    <p:sldId id="263" r:id="rId6"/>
    <p:sldId id="275" r:id="rId7"/>
    <p:sldId id="278" r:id="rId8"/>
    <p:sldId id="279" r:id="rId9"/>
    <p:sldId id="280" r:id="rId10"/>
    <p:sldId id="27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FF"/>
    <a:srgbClr val="009900"/>
    <a:srgbClr val="FF0000"/>
    <a:srgbClr val="CCFF99"/>
    <a:srgbClr val="FF6699"/>
    <a:srgbClr val="993300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986" autoAdjust="0"/>
    <p:restoredTop sz="90014" autoAdjust="0"/>
  </p:normalViewPr>
  <p:slideViewPr>
    <p:cSldViewPr>
      <p:cViewPr varScale="1">
        <p:scale>
          <a:sx n="111" d="100"/>
          <a:sy n="111" d="100"/>
        </p:scale>
        <p:origin x="-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B202149-A64D-4082-8AC8-BC1C658319D0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8D08CD3-0685-4A16-B983-D8786CAE8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58270A-BD67-4CE3-BEE3-D404AD543673}" type="slidenum">
              <a:rPr lang="ru-RU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55E254-8BE1-473A-A1EB-09B8FB4F1242}" type="slidenum">
              <a:rPr lang="ru-RU"/>
              <a:pPr/>
              <a:t>10</a:t>
            </a:fld>
            <a:endParaRPr lang="ru-R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√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5ABBB-C946-4EBB-B10D-5A585BF77C11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30F2C-3704-4DCD-AA7C-037369213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E7A3A-18FE-4CD3-B8BD-B092CCB3E543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A1FE-DE91-4E85-A7AE-19760F218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8B28-B06A-40A0-AD6E-23C4FED22E92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42F97-9DB9-4318-9E30-ABCBCC6BB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1F166-8F46-4BE2-889F-AF9DDE3E3D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28969-CF9D-4FA4-9B44-4BE6609BC0E3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897E-5D59-4773-AD73-2E7E3BFED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D4D1-FE0B-4970-9B0D-3077FBC73E14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E9FB-EB98-4308-8498-8CFF54603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0F259-AD99-4346-A42D-AF6236106060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BB33F-7616-4F46-BA67-00F84FA92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5A95-FA26-4B6C-B5FE-78D9FD5196D6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83EB-B43E-4D14-AF98-388453D09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32BD6-4A1C-4239-9039-B88C7280FB33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36E7-7587-49CC-8C1A-BC63474BCB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A0B0-95FD-4046-BE33-0978FD0179AD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7308-2C4D-4CE5-B378-14A804F4B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3A61C-F9B0-4551-B7E9-5159A1D90CD1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25C8-9667-4E7F-B9DF-76C3EBC23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418B-AD7B-43E8-B8AB-1D14BC355107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D414-64A6-4688-8F95-14FFA548F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8E1D2A-B711-477B-809F-534ED4CE5C8D}" type="datetimeFigureOut">
              <a:rPr lang="ru-RU"/>
              <a:pPr>
                <a:defRPr/>
              </a:pPr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6EF668-C54C-47C4-B93D-F8A600D81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ifmania.ru/Animated-Gifs-Animated-Letters/Animations-Punctuation-Marks/Images-Question-mark/question-mark94.gi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://30harab-koch.edusite.ru/images/67560126fc5f.gif" TargetMode="Externa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mou140.chel-edu.ru/images/54322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382000" cy="1676400"/>
          </a:xfrm>
        </p:spPr>
        <p:txBody>
          <a:bodyPr/>
          <a:lstStyle/>
          <a:p>
            <a:r>
              <a:rPr lang="ru-RU" sz="3200" b="1" smtClean="0">
                <a:latin typeface="Arial" charset="0"/>
              </a:rPr>
              <a:t>Действительные причастия </a:t>
            </a:r>
            <a:br>
              <a:rPr lang="ru-RU" sz="3200" b="1" smtClean="0">
                <a:latin typeface="Arial" charset="0"/>
              </a:rPr>
            </a:br>
            <a:r>
              <a:rPr lang="ru-RU" sz="3200" b="1" smtClean="0">
                <a:latin typeface="Arial" charset="0"/>
              </a:rPr>
              <a:t>прошедшего времени.</a:t>
            </a:r>
            <a:endParaRPr lang="ru-RU" sz="3200" i="1" smtClean="0">
              <a:latin typeface="Arial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667000"/>
            <a:ext cx="8229600" cy="2743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</a:t>
            </a:r>
            <a:r>
              <a:rPr lang="ru-RU" smtClean="0">
                <a:latin typeface="Arial" charset="0"/>
              </a:rPr>
              <a:t>РУССКИЙ ЯЗЫК, 6 КЛАСС, Ч. 2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mtClean="0"/>
              <a:t>                                                                                 </a:t>
            </a:r>
          </a:p>
        </p:txBody>
      </p:sp>
      <p:pic>
        <p:nvPicPr>
          <p:cNvPr id="15363" name="Picture 5" descr="sova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910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Прямоугольник 5"/>
          <p:cNvSpPr>
            <a:spLocks noChangeArrowheads="1"/>
          </p:cNvSpPr>
          <p:nvPr/>
        </p:nvSpPr>
        <p:spPr bwMode="auto">
          <a:xfrm>
            <a:off x="2195513" y="5637213"/>
            <a:ext cx="6629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/>
              <a:t>    </a:t>
            </a:r>
            <a:r>
              <a:rPr lang="ru-RU" sz="1600"/>
              <a:t>Урок № 106.                               © ООО «Баласс», 2014.</a:t>
            </a:r>
          </a:p>
          <a:p>
            <a:pPr eaLnBrk="0" hangingPunct="0"/>
            <a:r>
              <a:rPr lang="ru-RU" sz="1600"/>
              <a:t>                                                        Автор презентации:</a:t>
            </a:r>
          </a:p>
          <a:p>
            <a:pPr eaLnBrk="0" hangingPunct="0"/>
            <a:r>
              <a:rPr lang="ru-RU" sz="1600"/>
              <a:t>                                                        Исаева Нина Александровна</a:t>
            </a:r>
          </a:p>
          <a:p>
            <a:pPr eaLnBrk="0" hangingPunct="0"/>
            <a:r>
              <a:rPr lang="ru-RU"/>
              <a:t>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76400"/>
            <a:ext cx="6553200" cy="990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</a:t>
            </a:r>
            <a:endParaRPr lang="ru-RU" sz="2000" u="sng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933700" y="56515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000"/>
              <a:t>    Проверьте себя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55650" y="1836738"/>
            <a:ext cx="7993063" cy="3608387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r>
              <a:rPr lang="ru-RU" sz="2000" dirty="0"/>
              <a:t>1. Действительные причастия прошедшего времени</a:t>
            </a:r>
          </a:p>
          <a:p>
            <a:pPr>
              <a:defRPr/>
            </a:pPr>
            <a:r>
              <a:rPr lang="ru-RU" sz="2000" dirty="0"/>
              <a:t> </a:t>
            </a:r>
            <a:r>
              <a:rPr lang="ru-RU" sz="2000" dirty="0"/>
              <a:t>   образуются от глаголов совершенного и несовершенного вида.</a:t>
            </a:r>
            <a:endParaRPr lang="ru-RU" sz="2000" dirty="0"/>
          </a:p>
          <a:p>
            <a:pPr marL="342900" indent="-342900">
              <a:defRPr/>
            </a:pPr>
            <a:r>
              <a:rPr lang="ru-RU" sz="2000" dirty="0"/>
              <a:t>2</a:t>
            </a:r>
            <a:r>
              <a:rPr lang="ru-RU" sz="2000" dirty="0"/>
              <a:t>. </a:t>
            </a:r>
            <a:r>
              <a:rPr lang="ru-RU" sz="2000" dirty="0"/>
              <a:t>Выбор буквы гласного в суффиксах действительных</a:t>
            </a:r>
          </a:p>
          <a:p>
            <a:pPr marL="342900" indent="-342900">
              <a:defRPr/>
            </a:pPr>
            <a:r>
              <a:rPr lang="ru-RU" sz="2000" dirty="0"/>
              <a:t> </a:t>
            </a:r>
            <a:r>
              <a:rPr lang="ru-RU" sz="2000" dirty="0"/>
              <a:t>   причастий прошедшего времени зависит от спряжения </a:t>
            </a:r>
          </a:p>
          <a:p>
            <a:pPr marL="342900" indent="-342900">
              <a:defRPr/>
            </a:pPr>
            <a:r>
              <a:rPr lang="ru-RU" sz="2000" dirty="0"/>
              <a:t> </a:t>
            </a:r>
            <a:r>
              <a:rPr lang="ru-RU" sz="2000" dirty="0"/>
              <a:t>   глагола.</a:t>
            </a:r>
          </a:p>
          <a:p>
            <a:pPr marL="342900" indent="-342900">
              <a:defRPr/>
            </a:pPr>
            <a:r>
              <a:rPr lang="ru-RU" sz="2000" dirty="0"/>
              <a:t>3</a:t>
            </a:r>
            <a:r>
              <a:rPr lang="ru-RU" sz="2000" dirty="0"/>
              <a:t>. Суффиксы причастий не входят в основу слова.</a:t>
            </a:r>
            <a:endParaRPr lang="ru-RU" sz="2000" dirty="0"/>
          </a:p>
          <a:p>
            <a:pPr marL="342900" indent="-342900">
              <a:defRPr/>
            </a:pPr>
            <a:r>
              <a:rPr lang="ru-RU" sz="2000" dirty="0"/>
              <a:t>4</a:t>
            </a:r>
            <a:r>
              <a:rPr lang="ru-RU" sz="2000" dirty="0"/>
              <a:t>. Действительные </a:t>
            </a:r>
            <a:r>
              <a:rPr lang="ru-RU" sz="2000" dirty="0"/>
              <a:t>причастия </a:t>
            </a:r>
            <a:r>
              <a:rPr lang="ru-RU" sz="2000" dirty="0"/>
              <a:t>прошедшего </a:t>
            </a:r>
            <a:r>
              <a:rPr lang="ru-RU" sz="2000" dirty="0"/>
              <a:t>времени</a:t>
            </a:r>
          </a:p>
          <a:p>
            <a:pPr marL="342900" indent="-342900">
              <a:defRPr/>
            </a:pPr>
            <a:r>
              <a:rPr lang="ru-RU" sz="2000" dirty="0"/>
              <a:t>    </a:t>
            </a:r>
            <a:r>
              <a:rPr lang="ru-RU" sz="2000" dirty="0"/>
              <a:t>образуются от основы неопределённой формы глагола.</a:t>
            </a:r>
            <a:endParaRPr lang="ru-RU" dirty="0"/>
          </a:p>
        </p:txBody>
      </p:sp>
      <p:sp>
        <p:nvSpPr>
          <p:cNvPr id="25604" name="AutoShape 6"/>
          <p:cNvSpPr>
            <a:spLocks noChangeArrowheads="1"/>
          </p:cNvSpPr>
          <p:nvPr/>
        </p:nvSpPr>
        <p:spPr bwMode="auto">
          <a:xfrm>
            <a:off x="1447800" y="304800"/>
            <a:ext cx="5943600" cy="533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Рефлексия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81000" y="12192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/>
              <a:t> Выберите правильные утверждения (запишите номера в тетрадях).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000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3517900" y="5656263"/>
            <a:ext cx="19812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 sz="3200" b="1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2800" b="1"/>
              <a:t>1, 3, 4</a:t>
            </a:r>
          </a:p>
          <a:p>
            <a:pPr algn="ctr"/>
            <a:endParaRPr lang="ru-RU" sz="320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89688" y="5524500"/>
            <a:ext cx="23622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760413" y="1836738"/>
            <a:ext cx="8132762" cy="3608387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r>
              <a:rPr lang="ru-RU" sz="2000" dirty="0">
                <a:solidFill>
                  <a:srgbClr val="800000"/>
                </a:solidFill>
              </a:rPr>
              <a:t>1. Действительные причастия прошедшего времени</a:t>
            </a:r>
          </a:p>
          <a:p>
            <a:pPr>
              <a:defRPr/>
            </a:pPr>
            <a:r>
              <a:rPr lang="ru-RU" sz="2000" dirty="0">
                <a:solidFill>
                  <a:srgbClr val="800000"/>
                </a:solidFill>
              </a:rPr>
              <a:t> </a:t>
            </a:r>
            <a:r>
              <a:rPr lang="ru-RU" sz="2000" dirty="0">
                <a:solidFill>
                  <a:srgbClr val="800000"/>
                </a:solidFill>
              </a:rPr>
              <a:t>   образуются от глаголов совершенного и несовершенного вида.</a:t>
            </a:r>
            <a:endParaRPr lang="ru-RU" sz="2000" dirty="0">
              <a:solidFill>
                <a:srgbClr val="800000"/>
              </a:solidFill>
            </a:endParaRPr>
          </a:p>
          <a:p>
            <a:pPr marL="342900" indent="-342900">
              <a:defRPr/>
            </a:pPr>
            <a:r>
              <a:rPr lang="ru-RU" sz="2000" dirty="0"/>
              <a:t>2</a:t>
            </a:r>
            <a:r>
              <a:rPr lang="ru-RU" sz="2000" dirty="0"/>
              <a:t>. </a:t>
            </a:r>
            <a:r>
              <a:rPr lang="ru-RU" sz="2000" dirty="0"/>
              <a:t>Выбор буквы гласного в суффиксах действительных</a:t>
            </a:r>
          </a:p>
          <a:p>
            <a:pPr marL="342900" indent="-342900">
              <a:defRPr/>
            </a:pPr>
            <a:r>
              <a:rPr lang="ru-RU" sz="2000" dirty="0"/>
              <a:t> </a:t>
            </a:r>
            <a:r>
              <a:rPr lang="ru-RU" sz="2000" dirty="0"/>
              <a:t>   причастий прошедшего времени зависит от спряжения </a:t>
            </a:r>
          </a:p>
          <a:p>
            <a:pPr marL="342900" indent="-342900">
              <a:defRPr/>
            </a:pPr>
            <a:r>
              <a:rPr lang="ru-RU" sz="2000" dirty="0"/>
              <a:t> </a:t>
            </a:r>
            <a:r>
              <a:rPr lang="ru-RU" sz="2000" dirty="0"/>
              <a:t>   глагола.</a:t>
            </a:r>
          </a:p>
          <a:p>
            <a:pPr marL="342900" indent="-342900">
              <a:defRPr/>
            </a:pPr>
            <a:r>
              <a:rPr lang="ru-RU" sz="2000" dirty="0">
                <a:solidFill>
                  <a:srgbClr val="800000"/>
                </a:solidFill>
              </a:rPr>
              <a:t>3</a:t>
            </a:r>
            <a:r>
              <a:rPr lang="ru-RU" sz="2000" dirty="0">
                <a:solidFill>
                  <a:srgbClr val="800000"/>
                </a:solidFill>
              </a:rPr>
              <a:t>. Суффиксы причастий не входят в основу слова.</a:t>
            </a:r>
            <a:endParaRPr lang="ru-RU" sz="2000" dirty="0">
              <a:solidFill>
                <a:srgbClr val="800000"/>
              </a:solidFill>
            </a:endParaRPr>
          </a:p>
          <a:p>
            <a:pPr marL="342900" indent="-342900">
              <a:defRPr/>
            </a:pPr>
            <a:r>
              <a:rPr lang="ru-RU" sz="2000" dirty="0">
                <a:solidFill>
                  <a:srgbClr val="800000"/>
                </a:solidFill>
              </a:rPr>
              <a:t>4</a:t>
            </a:r>
            <a:r>
              <a:rPr lang="ru-RU" sz="2000" dirty="0">
                <a:solidFill>
                  <a:srgbClr val="800000"/>
                </a:solidFill>
              </a:rPr>
              <a:t>. Действительные </a:t>
            </a:r>
            <a:r>
              <a:rPr lang="ru-RU" sz="2000" dirty="0">
                <a:solidFill>
                  <a:srgbClr val="800000"/>
                </a:solidFill>
              </a:rPr>
              <a:t>причастия </a:t>
            </a:r>
            <a:r>
              <a:rPr lang="ru-RU" sz="2000" dirty="0">
                <a:solidFill>
                  <a:srgbClr val="800000"/>
                </a:solidFill>
              </a:rPr>
              <a:t>прошедшего </a:t>
            </a:r>
            <a:r>
              <a:rPr lang="ru-RU" sz="2000" dirty="0">
                <a:solidFill>
                  <a:srgbClr val="800000"/>
                </a:solidFill>
              </a:rPr>
              <a:t>времени</a:t>
            </a:r>
          </a:p>
          <a:p>
            <a:pPr marL="342900" indent="-342900">
              <a:defRPr/>
            </a:pPr>
            <a:r>
              <a:rPr lang="ru-RU" sz="2000" dirty="0">
                <a:solidFill>
                  <a:srgbClr val="800000"/>
                </a:solidFill>
              </a:rPr>
              <a:t>    </a:t>
            </a:r>
            <a:r>
              <a:rPr lang="ru-RU" sz="2000" dirty="0">
                <a:solidFill>
                  <a:srgbClr val="800000"/>
                </a:solidFill>
              </a:rPr>
              <a:t>образуются от основы неопределённой формы глагола.</a:t>
            </a:r>
            <a:endParaRPr lang="ru-RU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animBg="1"/>
      <p:bldP spid="10247" grpId="0"/>
      <p:bldP spid="10248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5"/>
          <p:cNvSpPr>
            <a:spLocks noChangeArrowheads="1"/>
          </p:cNvSpPr>
          <p:nvPr/>
        </p:nvSpPr>
        <p:spPr bwMode="auto">
          <a:xfrm>
            <a:off x="838200" y="152400"/>
            <a:ext cx="7543800" cy="533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/>
              <a:t>Вспоминаем то, что знаем</a:t>
            </a:r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2667000" y="762000"/>
            <a:ext cx="287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Проверочный тест.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1219200"/>
            <a:ext cx="51958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ru-RU" sz="2200" i="1" dirty="0" smtClean="0"/>
              <a:t>Причастие настоящего времени </a:t>
            </a:r>
          </a:p>
          <a:p>
            <a:pPr marL="0" indent="0" eaLnBrk="1" hangingPunct="1">
              <a:defRPr/>
            </a:pPr>
            <a:r>
              <a:rPr lang="ru-RU" sz="2200" i="1" dirty="0"/>
              <a:t> </a:t>
            </a:r>
            <a:r>
              <a:rPr lang="ru-RU" sz="2200" i="1" dirty="0" smtClean="0"/>
              <a:t>     есть </a:t>
            </a:r>
            <a:r>
              <a:rPr lang="ru-RU" sz="2200" i="1" dirty="0"/>
              <a:t>в словосочетании:</a:t>
            </a:r>
          </a:p>
          <a:p>
            <a:pPr eaLnBrk="1" hangingPunct="1">
              <a:defRPr/>
            </a:pPr>
            <a:r>
              <a:rPr lang="ru-RU" sz="2200" dirty="0"/>
              <a:t>а) </a:t>
            </a:r>
            <a:r>
              <a:rPr lang="ru-RU" sz="2200" dirty="0" smtClean="0">
                <a:solidFill>
                  <a:srgbClr val="0000FF"/>
                </a:solidFill>
              </a:rPr>
              <a:t>поднятая с пола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б) </a:t>
            </a:r>
            <a:r>
              <a:rPr lang="ru-RU" sz="2200" dirty="0" smtClean="0">
                <a:solidFill>
                  <a:srgbClr val="0000FF"/>
                </a:solidFill>
              </a:rPr>
              <a:t>напуганная стуком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в) </a:t>
            </a:r>
            <a:r>
              <a:rPr lang="ru-RU" sz="2200" dirty="0" smtClean="0">
                <a:solidFill>
                  <a:srgbClr val="0000FF"/>
                </a:solidFill>
              </a:rPr>
              <a:t>выпорхнувшая из клетки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г) </a:t>
            </a:r>
            <a:r>
              <a:rPr lang="ru-RU" sz="2200" dirty="0" smtClean="0">
                <a:solidFill>
                  <a:srgbClr val="0000FF"/>
                </a:solidFill>
              </a:rPr>
              <a:t>ожидающий поезда</a:t>
            </a:r>
            <a:endParaRPr lang="ru-RU" sz="22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0850" y="4068763"/>
            <a:ext cx="5068888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/>
              <a:t>2. </a:t>
            </a:r>
            <a:r>
              <a:rPr lang="ru-RU" sz="2200" i="1"/>
              <a:t>Причастие прошедшего времени </a:t>
            </a:r>
          </a:p>
          <a:p>
            <a:r>
              <a:rPr lang="ru-RU" sz="2200" i="1"/>
              <a:t>    есть в словосочетании:</a:t>
            </a:r>
          </a:p>
          <a:p>
            <a:r>
              <a:rPr lang="ru-RU" sz="2200"/>
              <a:t>а) </a:t>
            </a:r>
            <a:r>
              <a:rPr lang="ru-RU" sz="2200">
                <a:solidFill>
                  <a:srgbClr val="0000FF"/>
                </a:solidFill>
              </a:rPr>
              <a:t>провожаемый взглядом</a:t>
            </a:r>
          </a:p>
          <a:p>
            <a:r>
              <a:rPr lang="ru-RU" sz="2200"/>
              <a:t>б) </a:t>
            </a:r>
            <a:r>
              <a:rPr lang="ru-RU" sz="2200">
                <a:solidFill>
                  <a:srgbClr val="0000FF"/>
                </a:solidFill>
              </a:rPr>
              <a:t>поставленный в углу</a:t>
            </a:r>
          </a:p>
          <a:p>
            <a:r>
              <a:rPr lang="ru-RU" sz="2200"/>
              <a:t>в) </a:t>
            </a:r>
            <a:r>
              <a:rPr lang="ru-RU" sz="2200">
                <a:solidFill>
                  <a:srgbClr val="0000FF"/>
                </a:solidFill>
              </a:rPr>
              <a:t>убегающий от дождя</a:t>
            </a:r>
            <a:endParaRPr lang="ru-RU" sz="2200"/>
          </a:p>
          <a:p>
            <a:r>
              <a:rPr lang="ru-RU" sz="2200"/>
              <a:t>г) </a:t>
            </a:r>
            <a:r>
              <a:rPr lang="ru-RU" sz="2200">
                <a:solidFill>
                  <a:srgbClr val="0000FF"/>
                </a:solidFill>
              </a:rPr>
              <a:t>строящийся стадион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448300" y="5130800"/>
            <a:ext cx="2362200" cy="457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Проверьте себя</a:t>
            </a:r>
          </a:p>
        </p:txBody>
      </p:sp>
      <p:sp>
        <p:nvSpPr>
          <p:cNvPr id="8" name="Овал 7"/>
          <p:cNvSpPr/>
          <p:nvPr/>
        </p:nvSpPr>
        <p:spPr>
          <a:xfrm>
            <a:off x="5003800" y="2997200"/>
            <a:ext cx="2806700" cy="10318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24513" y="3236913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1. г;  2. б.</a:t>
            </a:r>
          </a:p>
        </p:txBody>
      </p:sp>
      <p:pic>
        <p:nvPicPr>
          <p:cNvPr id="10" name="Picture 8" descr="http://images.gifmania.ru/Animated-Gifs-Animated-Letters/Animations-Punctuation-Marks/Images-Question-mark/question-mark94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13" y="914400"/>
            <a:ext cx="108743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8" descr="http://30harab-koch.edusite.ru/images/67560126fc5f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10513" y="5257800"/>
            <a:ext cx="1004887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1220788"/>
            <a:ext cx="51958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  <a:defRPr/>
            </a:pPr>
            <a:r>
              <a:rPr lang="ru-RU" sz="2200" i="1" dirty="0" smtClean="0"/>
              <a:t>Причастие настоящего времени </a:t>
            </a:r>
          </a:p>
          <a:p>
            <a:pPr marL="0" indent="0" eaLnBrk="1" hangingPunct="1">
              <a:defRPr/>
            </a:pPr>
            <a:r>
              <a:rPr lang="ru-RU" sz="2200" i="1" dirty="0"/>
              <a:t> </a:t>
            </a:r>
            <a:r>
              <a:rPr lang="ru-RU" sz="2200" i="1" dirty="0" smtClean="0"/>
              <a:t>     есть </a:t>
            </a:r>
            <a:r>
              <a:rPr lang="ru-RU" sz="2200" i="1" dirty="0"/>
              <a:t>в словосочетании:</a:t>
            </a:r>
          </a:p>
          <a:p>
            <a:pPr eaLnBrk="1" hangingPunct="1">
              <a:defRPr/>
            </a:pPr>
            <a:r>
              <a:rPr lang="ru-RU" sz="2200" dirty="0"/>
              <a:t>а) </a:t>
            </a:r>
            <a:r>
              <a:rPr lang="ru-RU" sz="2200" dirty="0" smtClean="0">
                <a:solidFill>
                  <a:srgbClr val="0000FF"/>
                </a:solidFill>
              </a:rPr>
              <a:t>поднятая с пола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б) </a:t>
            </a:r>
            <a:r>
              <a:rPr lang="ru-RU" sz="2200" dirty="0" smtClean="0">
                <a:solidFill>
                  <a:srgbClr val="0000FF"/>
                </a:solidFill>
              </a:rPr>
              <a:t>напуганная стуком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/>
              <a:t>в) </a:t>
            </a:r>
            <a:r>
              <a:rPr lang="ru-RU" sz="2200" dirty="0" smtClean="0">
                <a:solidFill>
                  <a:srgbClr val="0000FF"/>
                </a:solidFill>
              </a:rPr>
              <a:t>выпорхнувшая из клетки</a:t>
            </a:r>
            <a:endParaRPr lang="ru-RU" sz="2200" dirty="0">
              <a:solidFill>
                <a:srgbClr val="0000FF"/>
              </a:solidFill>
            </a:endParaRPr>
          </a:p>
          <a:p>
            <a:pPr eaLnBrk="1" hangingPunct="1">
              <a:defRPr/>
            </a:pPr>
            <a:r>
              <a:rPr lang="ru-RU" sz="2200" dirty="0">
                <a:solidFill>
                  <a:srgbClr val="FF0000"/>
                </a:solidFill>
              </a:rPr>
              <a:t>г)</a:t>
            </a:r>
            <a:r>
              <a:rPr lang="ru-RU" sz="2200" dirty="0"/>
              <a:t> </a:t>
            </a:r>
            <a:r>
              <a:rPr lang="ru-RU" sz="2200" dirty="0" smtClean="0">
                <a:solidFill>
                  <a:srgbClr val="FF0000"/>
                </a:solidFill>
              </a:rPr>
              <a:t>ожидающий поезда</a:t>
            </a: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0850" y="4068763"/>
            <a:ext cx="5068888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200"/>
              <a:t>2. </a:t>
            </a:r>
            <a:r>
              <a:rPr lang="ru-RU" sz="2200" i="1"/>
              <a:t>Причастие прошедшего времени </a:t>
            </a:r>
          </a:p>
          <a:p>
            <a:r>
              <a:rPr lang="ru-RU" sz="2200" i="1"/>
              <a:t>    есть в словосочетании:</a:t>
            </a:r>
          </a:p>
          <a:p>
            <a:r>
              <a:rPr lang="ru-RU" sz="2200"/>
              <a:t>а) </a:t>
            </a:r>
            <a:r>
              <a:rPr lang="ru-RU" sz="2200">
                <a:solidFill>
                  <a:srgbClr val="0000FF"/>
                </a:solidFill>
              </a:rPr>
              <a:t>провожаемый взглядом</a:t>
            </a:r>
          </a:p>
          <a:p>
            <a:r>
              <a:rPr lang="ru-RU" sz="2200">
                <a:solidFill>
                  <a:srgbClr val="FF0000"/>
                </a:solidFill>
              </a:rPr>
              <a:t>б) поставленный в углу</a:t>
            </a:r>
          </a:p>
          <a:p>
            <a:r>
              <a:rPr lang="ru-RU" sz="2200"/>
              <a:t>в) </a:t>
            </a:r>
            <a:r>
              <a:rPr lang="ru-RU" sz="2200">
                <a:solidFill>
                  <a:srgbClr val="0000FF"/>
                </a:solidFill>
              </a:rPr>
              <a:t>убегающий от дождя</a:t>
            </a:r>
            <a:endParaRPr lang="ru-RU" sz="2200"/>
          </a:p>
          <a:p>
            <a:r>
              <a:rPr lang="ru-RU" sz="2200"/>
              <a:t>г) </a:t>
            </a:r>
            <a:r>
              <a:rPr lang="ru-RU" sz="2200">
                <a:solidFill>
                  <a:srgbClr val="0000FF"/>
                </a:solidFill>
              </a:rPr>
              <a:t>строящийся стадион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7" grpId="0" build="allAtOnce" animBg="1"/>
      <p:bldP spid="8" grpId="0" animBg="1"/>
      <p:bldP spid="9" grpId="0" build="allAtOnce"/>
      <p:bldP spid="13" grpId="0" build="p"/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6"/>
          <p:cNvSpPr txBox="1">
            <a:spLocks noChangeArrowheads="1"/>
          </p:cNvSpPr>
          <p:nvPr/>
        </p:nvSpPr>
        <p:spPr bwMode="auto">
          <a:xfrm>
            <a:off x="955675" y="1458913"/>
            <a:ext cx="396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Прочитайте предложение.</a:t>
            </a:r>
          </a:p>
        </p:txBody>
      </p:sp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798513" y="1916113"/>
            <a:ext cx="56165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Над затихшим садом плыли и плыли на запад угасающие облака.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57250" y="2898775"/>
            <a:ext cx="65008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Выпишите причастия.</a:t>
            </a:r>
          </a:p>
        </p:txBody>
      </p:sp>
      <p:sp>
        <p:nvSpPr>
          <p:cNvPr id="18436" name="AutoShape 12"/>
          <p:cNvSpPr>
            <a:spLocks noChangeArrowheads="1"/>
          </p:cNvSpPr>
          <p:nvPr/>
        </p:nvSpPr>
        <p:spPr bwMode="auto">
          <a:xfrm>
            <a:off x="990600" y="3048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Определяем проблему урока</a:t>
            </a: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827088" y="4240213"/>
            <a:ext cx="711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Что у них общего?</a:t>
            </a: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827088" y="5127625"/>
            <a:ext cx="7489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Какую группу будем изучать на уроке?</a:t>
            </a: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827088" y="5589588"/>
            <a:ext cx="74898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Предположите, какие могут возникнуть вопросы при изучении этой темы.</a:t>
            </a:r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971550" y="171450"/>
            <a:ext cx="7543800" cy="1031875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/>
              <a:t>Действительные причастия </a:t>
            </a:r>
          </a:p>
          <a:p>
            <a:pPr algn="ctr"/>
            <a:r>
              <a:rPr lang="ru-RU" sz="3200"/>
              <a:t>настоящего времени</a:t>
            </a: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379413" y="171450"/>
            <a:ext cx="8682037" cy="1169988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/>
              <a:t>Как образуются действительные причастия </a:t>
            </a:r>
          </a:p>
          <a:p>
            <a:pPr algn="ctr"/>
            <a:r>
              <a:rPr lang="ru-RU" sz="2800"/>
              <a:t>прошедшего времени, какие у них особенности, </a:t>
            </a:r>
          </a:p>
          <a:p>
            <a:pPr algn="ctr"/>
            <a:r>
              <a:rPr lang="ru-RU" sz="2800"/>
              <a:t>как они пишутся и др.</a:t>
            </a:r>
          </a:p>
        </p:txBody>
      </p:sp>
      <p:pic>
        <p:nvPicPr>
          <p:cNvPr id="18442" name="Picture 2" descr="http://img01.chitalnya.ru/upload2/208/4075683099217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5575" y="1557338"/>
            <a:ext cx="2555875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857250" y="4697413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А в чём различия?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373313" y="3286125"/>
            <a:ext cx="28463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затихшим</a:t>
            </a:r>
          </a:p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угасающие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4445000" y="3359150"/>
            <a:ext cx="471488" cy="881063"/>
          </a:xfrm>
          <a:prstGeom prst="rightBrace">
            <a:avLst/>
          </a:prstGeom>
          <a:ln w="28575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200650" y="3424238"/>
            <a:ext cx="1069975" cy="677862"/>
          </a:xfrm>
          <a:prstGeom prst="ellipse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Д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71550" y="3387725"/>
            <a:ext cx="1401763" cy="369888"/>
          </a:xfrm>
          <a:prstGeom prst="rect">
            <a:avLst/>
          </a:prstGeom>
          <a:solidFill>
            <a:srgbClr val="CCFF99"/>
          </a:solidFill>
          <a:ln w="28575">
            <a:solidFill>
              <a:srgbClr val="CC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прош. вр.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00125" y="3867150"/>
            <a:ext cx="1401763" cy="369888"/>
          </a:xfrm>
          <a:prstGeom prst="rect">
            <a:avLst/>
          </a:prstGeom>
          <a:solidFill>
            <a:srgbClr val="CCFF99"/>
          </a:solidFill>
          <a:ln w="28575">
            <a:solidFill>
              <a:srgbClr val="CC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наст. вр.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373313" y="3279775"/>
            <a:ext cx="19669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затих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им</a:t>
            </a:r>
          </a:p>
          <a:p>
            <a:r>
              <a:rPr lang="ru-RU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угаса</a:t>
            </a:r>
            <a:r>
              <a:rPr lang="ru-RU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ющ</a:t>
            </a:r>
            <a:r>
              <a:rPr lang="ru-RU" sz="280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ие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  <p:bldP spid="2" grpId="0" build="allAtOnce"/>
      <p:bldP spid="3" grpId="0" uiExpand="1" build="allAtOnce"/>
      <p:bldP spid="13" grpId="0" build="allAtOnce"/>
      <p:bldP spid="17" grpId="0" animBg="1"/>
      <p:bldP spid="18" grpId="0" animBg="1"/>
      <p:bldP spid="16" grpId="0" build="allAtOnce"/>
      <p:bldP spid="19" grpId="0"/>
      <p:bldP spid="9" grpId="0" animBg="1"/>
      <p:bldP spid="12" grpId="0" animBg="1"/>
      <p:bldP spid="14" grpId="0" animBg="1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71625" y="714375"/>
            <a:ext cx="7572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Проанализируйте материал таблицы.</a:t>
            </a:r>
            <a:r>
              <a:rPr lang="ru-RU" sz="2400">
                <a:latin typeface="Calibri" pitchFamily="34" charset="0"/>
              </a:rPr>
              <a:t> </a:t>
            </a:r>
          </a:p>
        </p:txBody>
      </p:sp>
      <p:pic>
        <p:nvPicPr>
          <p:cNvPr id="5" name="Рисунок 4" descr="search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813"/>
            <a:ext cx="1571625" cy="607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643063" y="1196975"/>
          <a:ext cx="7500937" cy="4411663"/>
        </p:xfrm>
        <a:graphic>
          <a:graphicData uri="http://schemas.openxmlformats.org/drawingml/2006/table">
            <a:tbl>
              <a:tblPr/>
              <a:tblGrid>
                <a:gridCol w="2065337"/>
                <a:gridCol w="2016125"/>
                <a:gridCol w="1752600"/>
                <a:gridCol w="1666875"/>
              </a:tblGrid>
              <a:tr h="933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вид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какой основы образуется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характер основы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уффик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</a:tr>
              <a:tr h="15478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глаголов 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совершен-ного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и 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несовер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шенного вида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основы неопреде-лённой формы 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глагола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 букву 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гласного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-вш-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  <a:tr h="1370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 букву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огласно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</a:t>
                      </a: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-ш-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sp>
        <p:nvSpPr>
          <p:cNvPr id="19479" name="AutoShape 5"/>
          <p:cNvSpPr>
            <a:spLocks noChangeArrowheads="1"/>
          </p:cNvSpPr>
          <p:nvPr/>
        </p:nvSpPr>
        <p:spPr bwMode="auto">
          <a:xfrm>
            <a:off x="838200" y="1524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Открываем новые знания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76375" y="5559425"/>
            <a:ext cx="7572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Сделайте вывод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: от чего зависит выбор суффикса в действительных причастиях прошедшего времени?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76375" y="6284913"/>
            <a:ext cx="7572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Сравните с причастиями настоящего времени!</a:t>
            </a:r>
            <a:endParaRPr lang="ru-RU" sz="24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1" grpId="0" build="allAtOnce"/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3059113" y="771525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ЗАПОМНИ!</a:t>
            </a:r>
          </a:p>
        </p:txBody>
      </p:sp>
      <p:pic>
        <p:nvPicPr>
          <p:cNvPr id="10" name="Picture 2" descr="Картинка 94 из 16403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3" y="1125538"/>
            <a:ext cx="182880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Блок-схема: альтернативный процесс 1"/>
          <p:cNvSpPr/>
          <p:nvPr/>
        </p:nvSpPr>
        <p:spPr>
          <a:xfrm>
            <a:off x="2478088" y="1484313"/>
            <a:ext cx="5981700" cy="2160587"/>
          </a:xfrm>
          <a:prstGeom prst="flowChartAlternateProcess">
            <a:avLst/>
          </a:prstGeom>
          <a:solidFill>
            <a:srgbClr val="A4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>
                <a:solidFill>
                  <a:schemeClr val="tx1"/>
                </a:solidFill>
                <a:cs typeface="Arial" charset="0"/>
              </a:rPr>
              <a:t>Суффикс -</a:t>
            </a:r>
            <a:r>
              <a:rPr lang="ru-RU" sz="2800" b="1" i="1">
                <a:solidFill>
                  <a:srgbClr val="FF0000"/>
                </a:solidFill>
                <a:cs typeface="Arial" charset="0"/>
              </a:rPr>
              <a:t>ну</a:t>
            </a:r>
            <a:r>
              <a:rPr lang="ru-RU" sz="2800" b="1">
                <a:solidFill>
                  <a:schemeClr val="tx1"/>
                </a:solidFill>
                <a:cs typeface="Arial" charset="0"/>
              </a:rPr>
              <a:t>- основы неопределённой формы выпадает при образовании действительных причастий настоящего времени </a:t>
            </a:r>
            <a:endParaRPr lang="ru-RU" sz="2800" b="1">
              <a:solidFill>
                <a:srgbClr val="800000"/>
              </a:solidFill>
              <a:cs typeface="Arial" charset="0"/>
            </a:endParaRPr>
          </a:p>
        </p:txBody>
      </p: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935038" y="4508500"/>
            <a:ext cx="30972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/>
              <a:t>продрогнуть</a:t>
            </a:r>
          </a:p>
          <a:p>
            <a:pPr>
              <a:lnSpc>
                <a:spcPct val="150000"/>
              </a:lnSpc>
            </a:pPr>
            <a:r>
              <a:rPr lang="ru-RU" sz="3200"/>
              <a:t>высохнуть</a:t>
            </a:r>
          </a:p>
        </p:txBody>
      </p:sp>
      <p:sp>
        <p:nvSpPr>
          <p:cNvPr id="20485" name="TextBox 12"/>
          <p:cNvSpPr txBox="1">
            <a:spLocks noChangeArrowheads="1"/>
          </p:cNvSpPr>
          <p:nvPr/>
        </p:nvSpPr>
        <p:spPr bwMode="auto">
          <a:xfrm>
            <a:off x="5400675" y="4508500"/>
            <a:ext cx="29511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/>
              <a:t>продрогший</a:t>
            </a:r>
          </a:p>
          <a:p>
            <a:pPr>
              <a:lnSpc>
                <a:spcPct val="150000"/>
              </a:lnSpc>
            </a:pPr>
            <a:r>
              <a:rPr lang="ru-RU" sz="3200"/>
              <a:t>высохший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4213" y="3933825"/>
            <a:ext cx="3275012" cy="57467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800000"/>
                </a:solidFill>
              </a:rPr>
              <a:t>Основа неопределённой формы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19700" y="3932238"/>
            <a:ext cx="3168650" cy="57626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800000"/>
                </a:solidFill>
              </a:rPr>
              <a:t>Основа причастия настоящего времени</a:t>
            </a:r>
            <a:endParaRPr lang="ru-RU" b="1" dirty="0">
              <a:solidFill>
                <a:srgbClr val="8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008063" y="5180013"/>
            <a:ext cx="1908175" cy="12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017588" y="50260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16238" y="50133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8063" y="5861050"/>
            <a:ext cx="1531937" cy="15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494338" y="5894388"/>
            <a:ext cx="1093787" cy="158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027113" y="5699125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491163" y="5738813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446713" y="4995863"/>
            <a:ext cx="0" cy="1762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40000" y="5718175"/>
            <a:ext cx="0" cy="1762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573838" y="5732463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5446713" y="5172075"/>
            <a:ext cx="1428750" cy="142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875463" y="5008563"/>
            <a:ext cx="0" cy="177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478088" y="4797425"/>
            <a:ext cx="438150" cy="496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2478088" y="4760913"/>
            <a:ext cx="43815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185988" y="5468938"/>
            <a:ext cx="438150" cy="496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2120900" y="5446713"/>
            <a:ext cx="43815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85813" y="214313"/>
            <a:ext cx="75009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FF0000"/>
                </a:solidFill>
                <a:latin typeface="Calibri" pitchFamily="34" charset="0"/>
              </a:rPr>
              <a:t>Проверьте себя!</a:t>
            </a:r>
          </a:p>
        </p:txBody>
      </p:sp>
      <p:pic>
        <p:nvPicPr>
          <p:cNvPr id="3" name="Рисунок 2" descr="6640452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000125"/>
            <a:ext cx="857250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35050" y="1635125"/>
            <a:ext cx="70008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  </a:t>
            </a:r>
            <a:r>
              <a:rPr lang="ru-RU" sz="2800" b="1">
                <a:latin typeface="Calibri" pitchFamily="34" charset="0"/>
              </a:rPr>
              <a:t>Действительные причастия прошедшего времени </a:t>
            </a:r>
            <a:r>
              <a:rPr lang="ru-RU" sz="2800">
                <a:latin typeface="Calibri" pitchFamily="34" charset="0"/>
              </a:rPr>
              <a:t>образуются от основы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неопределённой формы </a:t>
            </a:r>
            <a:r>
              <a:rPr lang="ru-RU" sz="2800">
                <a:latin typeface="Calibri" pitchFamily="34" charset="0"/>
              </a:rPr>
              <a:t>глаголов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совершенного и несовершенного </a:t>
            </a:r>
            <a:r>
              <a:rPr lang="ru-RU" sz="2800">
                <a:latin typeface="Calibri" pitchFamily="34" charset="0"/>
              </a:rPr>
              <a:t>вида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при помощи суффиксов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-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вш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-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-</a:t>
            </a:r>
            <a:r>
              <a:rPr lang="ru-RU" sz="2800">
                <a:latin typeface="Calibri" pitchFamily="34" charset="0"/>
              </a:rPr>
              <a:t>(если основа на букву гласного) и 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-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ш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- </a:t>
            </a:r>
            <a:r>
              <a:rPr lang="ru-RU" sz="2800">
                <a:latin typeface="Calibri" pitchFamily="34" charset="0"/>
              </a:rPr>
              <a:t>(если основа на букву согласного).</a:t>
            </a:r>
          </a:p>
          <a:p>
            <a:r>
              <a:rPr lang="ru-RU" sz="2800">
                <a:latin typeface="Calibri" pitchFamily="34" charset="0"/>
              </a:rPr>
              <a:t>   Эти суффиксы  являются 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формообразующими</a:t>
            </a:r>
            <a:r>
              <a:rPr lang="ru-RU" sz="2800">
                <a:latin typeface="Calibri" pitchFamily="34" charset="0"/>
              </a:rPr>
              <a:t> и не входят в основу слова.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35050" y="1635125"/>
            <a:ext cx="70008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   </a:t>
            </a:r>
            <a:r>
              <a:rPr lang="ru-RU" sz="2800" b="1">
                <a:latin typeface="Calibri" pitchFamily="34" charset="0"/>
              </a:rPr>
              <a:t>Действительные причастия прошедшего времени </a:t>
            </a:r>
            <a:r>
              <a:rPr lang="ru-RU" sz="2800">
                <a:latin typeface="Calibri" pitchFamily="34" charset="0"/>
              </a:rPr>
              <a:t>образуются от основы 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неопределённой формы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глаголов 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совершенного и несовершенного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вида</a:t>
            </a:r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при помощи суффиксов 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-</a:t>
            </a:r>
            <a:r>
              <a:rPr lang="ru-RU" sz="2800" b="1">
                <a:solidFill>
                  <a:srgbClr val="009900"/>
                </a:solidFill>
                <a:latin typeface="Calibri" pitchFamily="34" charset="0"/>
              </a:rPr>
              <a:t>вш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-</a:t>
            </a:r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-</a:t>
            </a:r>
            <a:r>
              <a:rPr lang="ru-RU" sz="2800">
                <a:latin typeface="Calibri" pitchFamily="34" charset="0"/>
              </a:rPr>
              <a:t>(если основа на букву гласного) и 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-</a:t>
            </a:r>
            <a:r>
              <a:rPr lang="ru-RU" sz="2800" b="1">
                <a:solidFill>
                  <a:srgbClr val="009900"/>
                </a:solidFill>
                <a:latin typeface="Calibri" pitchFamily="34" charset="0"/>
              </a:rPr>
              <a:t>ш</a:t>
            </a:r>
            <a:r>
              <a:rPr lang="ru-RU" sz="2800">
                <a:solidFill>
                  <a:srgbClr val="009900"/>
                </a:solidFill>
                <a:latin typeface="Calibri" pitchFamily="34" charset="0"/>
              </a:rPr>
              <a:t>- </a:t>
            </a:r>
            <a:r>
              <a:rPr lang="ru-RU" sz="2800">
                <a:latin typeface="Calibri" pitchFamily="34" charset="0"/>
              </a:rPr>
              <a:t>(если основа на букву согласного).</a:t>
            </a:r>
          </a:p>
          <a:p>
            <a:r>
              <a:rPr lang="ru-RU" sz="2800">
                <a:latin typeface="Calibri" pitchFamily="34" charset="0"/>
              </a:rPr>
              <a:t>   Эти суффиксы  являются </a:t>
            </a:r>
            <a:r>
              <a:rPr lang="ru-RU" sz="2800" b="1">
                <a:solidFill>
                  <a:srgbClr val="009900"/>
                </a:solidFill>
                <a:latin typeface="Calibri" pitchFamily="34" charset="0"/>
              </a:rPr>
              <a:t>формообразующими</a:t>
            </a:r>
            <a:r>
              <a:rPr lang="ru-RU" sz="2800">
                <a:latin typeface="Calibri" pitchFamily="34" charset="0"/>
              </a:rPr>
              <a:t> и не входят в основу слова.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uiExpand="1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3"/>
          <p:cNvSpPr txBox="1">
            <a:spLocks noChangeArrowheads="1"/>
          </p:cNvSpPr>
          <p:nvPr/>
        </p:nvSpPr>
        <p:spPr bwMode="auto">
          <a:xfrm>
            <a:off x="539750" y="255588"/>
            <a:ext cx="4157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Заполните таблицу. </a:t>
            </a:r>
          </a:p>
        </p:txBody>
      </p:sp>
      <p:graphicFrame>
        <p:nvGraphicFramePr>
          <p:cNvPr id="22579" name="Group 51"/>
          <p:cNvGraphicFramePr>
            <a:graphicFrameLocks noGrp="1"/>
          </p:cNvGraphicFramePr>
          <p:nvPr/>
        </p:nvGraphicFramePr>
        <p:xfrm>
          <a:off x="539750" y="1412875"/>
          <a:ext cx="8242300" cy="2436813"/>
        </p:xfrm>
        <a:graphic>
          <a:graphicData uri="http://schemas.openxmlformats.org/drawingml/2006/table">
            <a:tbl>
              <a:tblPr/>
              <a:tblGrid>
                <a:gridCol w="2519363"/>
                <a:gridCol w="3241675"/>
                <a:gridCol w="2481262"/>
              </a:tblGrid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Разряд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Суффиксы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Примеры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E9E9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Действит. прич.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настоящ.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врем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Действит. прич.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прош.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времени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sp>
        <p:nvSpPr>
          <p:cNvPr id="22548" name="TextBox 1"/>
          <p:cNvSpPr txBox="1">
            <a:spLocks noChangeArrowheads="1"/>
          </p:cNvSpPr>
          <p:nvPr/>
        </p:nvSpPr>
        <p:spPr bwMode="auto">
          <a:xfrm>
            <a:off x="1133475" y="742950"/>
            <a:ext cx="71278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Особенности причастий разных разрядов</a:t>
            </a:r>
            <a:r>
              <a:rPr lang="ru-RU" sz="2800">
                <a:latin typeface="Calibri" pitchFamily="34" charset="0"/>
              </a:rPr>
              <a:t> </a:t>
            </a:r>
          </a:p>
        </p:txBody>
      </p:sp>
      <p:graphicFrame>
        <p:nvGraphicFramePr>
          <p:cNvPr id="22578" name="Group 50"/>
          <p:cNvGraphicFramePr>
            <a:graphicFrameLocks noGrp="1"/>
          </p:cNvGraphicFramePr>
          <p:nvPr/>
        </p:nvGraphicFramePr>
        <p:xfrm>
          <a:off x="3059113" y="2060575"/>
          <a:ext cx="5689600" cy="1793875"/>
        </p:xfrm>
        <a:graphic>
          <a:graphicData uri="http://schemas.openxmlformats.org/drawingml/2006/table">
            <a:tbl>
              <a:tblPr/>
              <a:tblGrid>
                <a:gridCol w="3241675"/>
                <a:gridCol w="2447925"/>
              </a:tblGrid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-ущ- (-ющ-) –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спр.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-ащ- (-ящ-) –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II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спр.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темнеющий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говорящий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pic>
        <p:nvPicPr>
          <p:cNvPr id="12" name="Рисунок 11" descr="3d-animasi-cat-reading-newspaper-animated-animal-animation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4335463"/>
            <a:ext cx="16192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80" name="Group 52"/>
          <p:cNvGraphicFramePr>
            <a:graphicFrameLocks noGrp="1"/>
          </p:cNvGraphicFramePr>
          <p:nvPr/>
        </p:nvGraphicFramePr>
        <p:xfrm>
          <a:off x="3059113" y="2924175"/>
          <a:ext cx="5689600" cy="904875"/>
        </p:xfrm>
        <a:graphic>
          <a:graphicData uri="http://schemas.openxmlformats.org/drawingml/2006/table">
            <a:tbl>
              <a:tblPr/>
              <a:tblGrid>
                <a:gridCol w="3241675"/>
                <a:gridCol w="2447925"/>
              </a:tblGrid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-вш-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основа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 гл.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-ш-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основа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 сог.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читавший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выросший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pic>
        <p:nvPicPr>
          <p:cNvPr id="9" name="Рисунок 8" descr="3x100suv_la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8888" y="5084763"/>
            <a:ext cx="3714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2888" y="1052513"/>
            <a:ext cx="87931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Запишите причастия и глаголы, от которых они образованы. Выделите основы и суффиксы причастий.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2366963"/>
            <a:ext cx="514826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  </a:t>
            </a:r>
            <a:r>
              <a:rPr lang="ru-RU" sz="3200">
                <a:solidFill>
                  <a:srgbClr val="0000FF"/>
                </a:solidFill>
              </a:rPr>
              <a:t>Таявший, таивший, решивший, решавший, погасший, повлёкший, блестевший, повисший, зажмурившийся, прокисший, притихший, красивший.</a:t>
            </a:r>
          </a:p>
        </p:txBody>
      </p:sp>
      <p:pic>
        <p:nvPicPr>
          <p:cNvPr id="4" name="Рисунок 3" descr="3034_tsar_krasit_zabor_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989138"/>
            <a:ext cx="3821112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AutoShape 5"/>
          <p:cNvSpPr>
            <a:spLocks noChangeArrowheads="1"/>
          </p:cNvSpPr>
          <p:nvPr/>
        </p:nvSpPr>
        <p:spPr bwMode="auto">
          <a:xfrm>
            <a:off x="838200" y="152400"/>
            <a:ext cx="75438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/>
              <a:t>Развиваем умения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0"/>
            <a:ext cx="71437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Проверьте себя!</a:t>
            </a:r>
            <a:endParaRPr lang="ru-RU" sz="4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177795_1302243650703_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344613"/>
            <a:ext cx="2905125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928688"/>
            <a:ext cx="6429375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тая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тая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таи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реши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реши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погас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погас</a:t>
            </a:r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повлёк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повлеч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блесте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блесте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повис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повис</a:t>
            </a:r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зажмури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вший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зажмури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прокис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прокис</a:t>
            </a:r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притих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ший –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притих</a:t>
            </a:r>
            <a:r>
              <a: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краси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вший - </a:t>
            </a:r>
            <a:r>
              <a:rPr lang="ru-RU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краси</a:t>
            </a:r>
            <a:r>
              <a:rPr lang="ru-RU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785938" y="1428750"/>
            <a:ext cx="5715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2285206" y="1356519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1713706" y="1356519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746250" y="1928813"/>
            <a:ext cx="61118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746250" y="1785938"/>
            <a:ext cx="0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2285206" y="18565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338263" y="2428875"/>
            <a:ext cx="10191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2285206" y="2356644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1266031" y="2356644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249363" y="2928938"/>
            <a:ext cx="10001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 flipH="1" flipV="1">
            <a:off x="2177256" y="2856707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1135062" y="2820988"/>
            <a:ext cx="2143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249363" y="3430588"/>
            <a:ext cx="13223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2463007" y="3321844"/>
            <a:ext cx="2159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 flipV="1">
            <a:off x="1241425" y="3214688"/>
            <a:ext cx="7938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214438" y="3857625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 flipH="1" flipV="1">
            <a:off x="2285206" y="37869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 flipH="1" flipV="1">
            <a:off x="1142206" y="378698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214438" y="4357688"/>
            <a:ext cx="107156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 flipH="1" flipV="1">
            <a:off x="2213769" y="4287044"/>
            <a:ext cx="142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 flipH="1" flipV="1">
            <a:off x="1142206" y="4287044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23850" y="4845050"/>
            <a:ext cx="1676400" cy="14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 flipH="1" flipV="1">
            <a:off x="3258344" y="4772819"/>
            <a:ext cx="142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323850" y="4716463"/>
            <a:ext cx="0" cy="11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928688" y="5357813"/>
            <a:ext cx="13573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 flipH="1" flipV="1">
            <a:off x="2178051" y="5251450"/>
            <a:ext cx="2143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5400000" flipH="1" flipV="1">
            <a:off x="819151" y="5251450"/>
            <a:ext cx="2143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928688" y="5857875"/>
            <a:ext cx="13573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 flipH="1" flipV="1">
            <a:off x="2178050" y="5751513"/>
            <a:ext cx="214313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 flipH="1" flipV="1">
            <a:off x="856456" y="5787232"/>
            <a:ext cx="14287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249363" y="6357938"/>
            <a:ext cx="11795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5400000" flipH="1" flipV="1">
            <a:off x="2320926" y="6251575"/>
            <a:ext cx="2143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 flipH="1" flipV="1">
            <a:off x="1133476" y="6251575"/>
            <a:ext cx="2143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5400000" flipH="1" flipV="1">
            <a:off x="2357438" y="928688"/>
            <a:ext cx="214312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rot="16200000" flipH="1">
            <a:off x="2571751" y="928687"/>
            <a:ext cx="214312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V="1">
            <a:off x="2357438" y="1428750"/>
            <a:ext cx="28575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rot="16200000" flipH="1">
            <a:off x="2643187" y="1428751"/>
            <a:ext cx="214313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rot="5400000" flipH="1" flipV="1">
            <a:off x="2428876" y="1928812"/>
            <a:ext cx="214312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rot="16200000" flipH="1">
            <a:off x="2643188" y="1928813"/>
            <a:ext cx="214312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 flipH="1" flipV="1">
            <a:off x="2255044" y="2464594"/>
            <a:ext cx="214313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16200000" flipH="1">
            <a:off x="2393157" y="2466181"/>
            <a:ext cx="214312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 flipH="1" flipV="1">
            <a:off x="2536032" y="2964656"/>
            <a:ext cx="214312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16200000" flipH="1">
            <a:off x="2678907" y="2964656"/>
            <a:ext cx="214312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5400000" flipH="1" flipV="1">
            <a:off x="2357437" y="3429001"/>
            <a:ext cx="214313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2571750" y="3429000"/>
            <a:ext cx="28575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rot="5400000" flipH="1" flipV="1">
            <a:off x="2250282" y="3964781"/>
            <a:ext cx="214312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rot="16200000" flipH="1">
            <a:off x="2393157" y="3964781"/>
            <a:ext cx="214312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2000250" y="4357688"/>
            <a:ext cx="285750" cy="214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rot="16200000" flipH="1">
            <a:off x="2286001" y="4357687"/>
            <a:ext cx="214312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rot="5400000" flipH="1" flipV="1">
            <a:off x="2250281" y="4893469"/>
            <a:ext cx="214313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rot="16200000" flipH="1">
            <a:off x="2393156" y="4893469"/>
            <a:ext cx="214313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rot="5400000" flipH="1" flipV="1">
            <a:off x="2250282" y="5393531"/>
            <a:ext cx="214312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rot="16200000" flipH="1">
            <a:off x="2393157" y="5393531"/>
            <a:ext cx="214312" cy="142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5400000" flipH="1" flipV="1">
            <a:off x="2428875" y="5857875"/>
            <a:ext cx="214313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>
            <a:off x="2643188" y="5857875"/>
            <a:ext cx="285750" cy="214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2857500" y="4826000"/>
            <a:ext cx="471488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</TotalTime>
  <Words>531</Words>
  <Application>Microsoft Office PowerPoint</Application>
  <PresentationFormat>Экран (4:3)</PresentationFormat>
  <Paragraphs>153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Тема Office</vt:lpstr>
      <vt:lpstr>Действительные причастия  прошедшего времени.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78</cp:revision>
  <dcterms:created xsi:type="dcterms:W3CDTF">2013-06-11T07:56:04Z</dcterms:created>
  <dcterms:modified xsi:type="dcterms:W3CDTF">2014-03-01T08:37:06Z</dcterms:modified>
</cp:coreProperties>
</file>