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0"/>
  </p:notesMasterIdLst>
  <p:sldIdLst>
    <p:sldId id="269" r:id="rId2"/>
    <p:sldId id="257" r:id="rId3"/>
    <p:sldId id="258" r:id="rId4"/>
    <p:sldId id="270" r:id="rId5"/>
    <p:sldId id="271" r:id="rId6"/>
    <p:sldId id="272" r:id="rId7"/>
    <p:sldId id="267" r:id="rId8"/>
    <p:sldId id="268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CC00"/>
    <a:srgbClr val="000066"/>
    <a:srgbClr val="0099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D889E6D-0138-4100-8289-84763B9422AB}" type="datetimeFigureOut">
              <a:rPr lang="ru-RU"/>
              <a:pPr>
                <a:defRPr/>
              </a:pPr>
              <a:t>19.10.2012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C900ABA-835B-4EE0-84A2-C07E8A9E3B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02141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26E5C-33E0-4B1C-B34A-D50022D57680}" type="datetimeFigureOut">
              <a:rPr lang="ru-RU"/>
              <a:pPr>
                <a:defRPr/>
              </a:pPr>
              <a:t>19.10.2012</a:t>
            </a:fld>
            <a:endParaRPr lang="ru-RU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DDCA6-11CD-430A-BCD6-FF41F3C233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174E1-AA1E-4B31-A9B1-5FCFA9439F44}" type="datetimeFigureOut">
              <a:rPr lang="ru-RU"/>
              <a:pPr>
                <a:defRPr/>
              </a:pPr>
              <a:t>19.10.2012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32EF4-C995-4173-BBD6-B72D1CE5DB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02BE4-2484-4C4E-8770-B35EAFC11170}" type="datetimeFigureOut">
              <a:rPr lang="ru-RU"/>
              <a:pPr>
                <a:defRPr/>
              </a:pPr>
              <a:t>19.10.2012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17741-04B3-42BA-8A9C-51FBD437D1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9F915-2D48-492B-88A9-E7DF37CFCD3A}" type="datetimeFigureOut">
              <a:rPr lang="ru-RU"/>
              <a:pPr>
                <a:defRPr/>
              </a:pPr>
              <a:t>19.10.2012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B09ED-A63F-443A-8DC6-B48DD6B746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67092-6762-4E14-8950-3CDC096B4943}" type="datetimeFigureOut">
              <a:rPr lang="ru-RU"/>
              <a:pPr>
                <a:defRPr/>
              </a:pPr>
              <a:t>19.10.2012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36D82-96FB-4A7B-B5A9-2E7A8D47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C1665-A731-4E2B-8109-5B6511266D3E}" type="datetimeFigureOut">
              <a:rPr lang="ru-RU"/>
              <a:pPr>
                <a:defRPr/>
              </a:pPr>
              <a:t>19.10.2012</a:t>
            </a:fld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DAF6B-2164-4265-B698-560DBDD1B2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12F96-8DFF-460D-A805-181CAD703F89}" type="datetimeFigureOut">
              <a:rPr lang="ru-RU"/>
              <a:pPr>
                <a:defRPr/>
              </a:pPr>
              <a:t>19.10.2012</a:t>
            </a:fld>
            <a:endParaRPr lang="ru-RU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A636E-DCB5-4B27-9BF2-02A64EF1DB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93FDD-9366-42AC-BB56-4BF882C0CF2F}" type="datetimeFigureOut">
              <a:rPr lang="ru-RU"/>
              <a:pPr>
                <a:defRPr/>
              </a:pPr>
              <a:t>19.10.2012</a:t>
            </a:fld>
            <a:endParaRPr lang="ru-RU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A1C04-90EE-488D-8194-49FAF3286F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456DB4-44A3-4BF1-B35C-CFBA068DD64C}" type="datetimeFigureOut">
              <a:rPr lang="ru-RU"/>
              <a:pPr>
                <a:defRPr/>
              </a:pPr>
              <a:t>19.10.2012</a:t>
            </a:fld>
            <a:endParaRPr lang="ru-RU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1898B-E094-4BE9-B50D-4A65135F92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2C0E76-07DB-4ED6-B18A-087F7C69ACC8}" type="datetimeFigureOut">
              <a:rPr lang="ru-RU"/>
              <a:pPr>
                <a:defRPr/>
              </a:pPr>
              <a:t>19.10.2012</a:t>
            </a:fld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AAA15-410C-4619-8907-728146DDBE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17D6A-4171-4632-A43E-1999680132C0}" type="datetimeFigureOut">
              <a:rPr lang="ru-RU"/>
              <a:pPr>
                <a:defRPr/>
              </a:pPr>
              <a:t>19.10.2012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A7B84-64D1-42F5-A719-C021A408E7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270D3AC-E060-48FD-B9DF-F3D7C2275CF5}" type="datetimeFigureOut">
              <a:rPr lang="ru-RU"/>
              <a:pPr>
                <a:defRPr/>
              </a:pPr>
              <a:t>19.10.2012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9D50710-1B7E-469E-A2AE-98192A3981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1" r:id="rId2"/>
    <p:sldLayoutId id="2147483733" r:id="rId3"/>
    <p:sldLayoutId id="2147483730" r:id="rId4"/>
    <p:sldLayoutId id="2147483729" r:id="rId5"/>
    <p:sldLayoutId id="2147483728" r:id="rId6"/>
    <p:sldLayoutId id="2147483727" r:id="rId7"/>
    <p:sldLayoutId id="2147483726" r:id="rId8"/>
    <p:sldLayoutId id="2147483734" r:id="rId9"/>
    <p:sldLayoutId id="2147483725" r:id="rId10"/>
    <p:sldLayoutId id="214748372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DEAE00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DEAE00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B77BB4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813" y="333375"/>
            <a:ext cx="6270625" cy="863600"/>
          </a:xfrm>
        </p:spPr>
        <p:txBody>
          <a:bodyPr/>
          <a:lstStyle/>
          <a:p>
            <a:pPr marR="0" algn="ctr" eaLnBrk="1" hangingPunct="1"/>
            <a:r>
              <a:rPr lang="ru-RU" sz="4000" b="1" smtClean="0">
                <a:solidFill>
                  <a:srgbClr val="FFFF99"/>
                </a:solidFill>
              </a:rPr>
              <a:t>Музей искусств</a:t>
            </a:r>
          </a:p>
        </p:txBody>
      </p:sp>
      <p:pic>
        <p:nvPicPr>
          <p:cNvPr id="14338" name="Picture 5" descr="sova-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4221163"/>
            <a:ext cx="2130425" cy="240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Прямоугольник 4"/>
          <p:cNvSpPr>
            <a:spLocks noChangeArrowheads="1"/>
          </p:cNvSpPr>
          <p:nvPr/>
        </p:nvSpPr>
        <p:spPr bwMode="auto">
          <a:xfrm>
            <a:off x="6116638" y="6019800"/>
            <a:ext cx="2514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002060"/>
                </a:solidFill>
                <a:latin typeface="Constantia" pitchFamily="18" charset="0"/>
              </a:rPr>
              <a:t>© </a:t>
            </a:r>
            <a:r>
              <a:rPr lang="en-US">
                <a:solidFill>
                  <a:srgbClr val="002060"/>
                </a:solidFill>
                <a:latin typeface="Constantia" pitchFamily="18" charset="0"/>
              </a:rPr>
              <a:t>ООО </a:t>
            </a:r>
            <a:r>
              <a:rPr lang="ru-RU">
                <a:solidFill>
                  <a:srgbClr val="002060"/>
                </a:solidFill>
                <a:latin typeface="Constantia" pitchFamily="18" charset="0"/>
              </a:rPr>
              <a:t>«Баласс», 2012</a:t>
            </a:r>
          </a:p>
        </p:txBody>
      </p:sp>
      <p:pic>
        <p:nvPicPr>
          <p:cNvPr id="14340" name="Picture 6" descr="третьяковк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1413" y="1773238"/>
            <a:ext cx="4681537" cy="312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Прямоугольник 1"/>
          <p:cNvSpPr>
            <a:spLocks noChangeArrowheads="1"/>
          </p:cNvSpPr>
          <p:nvPr/>
        </p:nvSpPr>
        <p:spPr bwMode="auto">
          <a:xfrm>
            <a:off x="3708400" y="5316538"/>
            <a:ext cx="49228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2060"/>
                </a:solidFill>
              </a:rPr>
              <a:t>Изобразительное искусство, 2-й класс.</a:t>
            </a:r>
          </a:p>
          <a:p>
            <a:pPr algn="r"/>
            <a:r>
              <a:rPr lang="ru-RU" b="1">
                <a:solidFill>
                  <a:srgbClr val="002060"/>
                </a:solidFill>
              </a:rPr>
              <a:t>Урок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188913"/>
            <a:ext cx="8145463" cy="935831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smtClean="0">
                <a:ln>
                  <a:noFill/>
                </a:ln>
                <a:solidFill>
                  <a:srgbClr val="FFFF66"/>
                </a:solidFill>
                <a:effectLst/>
                <a:latin typeface="Arial" charset="0"/>
              </a:rPr>
              <a:t>Павел Михайлович Третьяков</a:t>
            </a:r>
          </a:p>
        </p:txBody>
      </p:sp>
      <p:sp>
        <p:nvSpPr>
          <p:cNvPr id="15362" name="Текст 2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5363" name="Picture 4" descr="tretyakov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5963" y="1989138"/>
            <a:ext cx="3152775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6" descr="05_kramsko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1989138"/>
            <a:ext cx="2643187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179388" y="5445125"/>
            <a:ext cx="8785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b="1">
                <a:solidFill>
                  <a:srgbClr val="0000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И. Крамской.                        И. Репин.                                Фотография </a:t>
            </a:r>
          </a:p>
          <a:p>
            <a:pPr>
              <a:defRPr/>
            </a:pPr>
            <a:r>
              <a:rPr lang="ru-RU" b="1">
                <a:solidFill>
                  <a:srgbClr val="0000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Портрет  Третьякова         Портрет Третьякова            Третьякова</a:t>
            </a:r>
          </a:p>
        </p:txBody>
      </p:sp>
      <p:pic>
        <p:nvPicPr>
          <p:cNvPr id="15366" name="Picture 6" descr="третьяков рез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32138" y="1989138"/>
            <a:ext cx="2424112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188640"/>
            <a:ext cx="7772400" cy="93213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smtClean="0">
                <a:ln>
                  <a:noFill/>
                </a:ln>
                <a:solidFill>
                  <a:srgbClr val="FFFF66"/>
                </a:solidFill>
                <a:effectLst/>
                <a:latin typeface="Arial" charset="0"/>
              </a:rPr>
              <a:t>Продуктивное задание</a:t>
            </a:r>
          </a:p>
        </p:txBody>
      </p:sp>
      <p:sp>
        <p:nvSpPr>
          <p:cNvPr id="16386" name="Текст 2"/>
          <p:cNvSpPr>
            <a:spLocks noGrp="1"/>
          </p:cNvSpPr>
          <p:nvPr>
            <p:ph type="body" idx="1"/>
          </p:nvPr>
        </p:nvSpPr>
        <p:spPr>
          <a:xfrm>
            <a:off x="539750" y="1268413"/>
            <a:ext cx="7772400" cy="1944687"/>
          </a:xfrm>
        </p:spPr>
        <p:txBody>
          <a:bodyPr/>
          <a:lstStyle/>
          <a:p>
            <a:pPr algn="ctr" eaLnBrk="1" hangingPunct="1"/>
            <a:r>
              <a:rPr lang="ru-RU" sz="2600" b="1" i="1" dirty="0" smtClean="0">
                <a:solidFill>
                  <a:srgbClr val="D4B0D2"/>
                </a:solidFill>
              </a:rPr>
              <a:t>Рассмотрите образцы оформления фотографий на с. 8–9 в Рабочей тетради и оформите свою фотографию, используя домашние заготовки.</a:t>
            </a:r>
            <a:r>
              <a:rPr lang="ru-RU" sz="2600" b="1" dirty="0" smtClean="0">
                <a:solidFill>
                  <a:srgbClr val="D4B0D2"/>
                </a:solidFill>
              </a:rPr>
              <a:t> </a:t>
            </a:r>
          </a:p>
        </p:txBody>
      </p:sp>
      <p:pic>
        <p:nvPicPr>
          <p:cNvPr id="16387" name="Picture 6" descr="foamy-frame-christmas-craft-photo-420-FF1101GIFTA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3030538"/>
            <a:ext cx="3008312" cy="30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4" descr="i (1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7900" y="3030538"/>
            <a:ext cx="3008313" cy="30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8146104" cy="936104"/>
          </a:xfrm>
        </p:spPr>
        <p:txBody>
          <a:bodyPr/>
          <a:lstStyle/>
          <a:p>
            <a:pPr algn="ctr"/>
            <a:r>
              <a:rPr lang="ru-RU" sz="3600" dirty="0" smtClean="0">
                <a:solidFill>
                  <a:srgbClr val="FFFF66"/>
                </a:solidFill>
                <a:effectLst/>
              </a:rPr>
              <a:t>Выполни с друзьями коллективную композицию «Портрет класса»</a:t>
            </a:r>
            <a:endParaRPr lang="ru-RU" sz="3600" dirty="0">
              <a:solidFill>
                <a:srgbClr val="FFFF66"/>
              </a:solidFill>
              <a:effectLst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msi\Downloads\портрет класс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425277"/>
            <a:ext cx="6231691" cy="5157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920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8146104" cy="936104"/>
          </a:xfrm>
        </p:spPr>
        <p:txBody>
          <a:bodyPr/>
          <a:lstStyle/>
          <a:p>
            <a:pPr algn="ctr"/>
            <a:r>
              <a:rPr lang="ru-RU" sz="3600" dirty="0" smtClean="0">
                <a:solidFill>
                  <a:srgbClr val="FFFF66"/>
                </a:solidFill>
                <a:effectLst/>
              </a:rPr>
              <a:t>Выполни с друзьями коллективную композицию «Портрет класса»</a:t>
            </a:r>
            <a:endParaRPr lang="ru-RU" sz="3600" dirty="0">
              <a:solidFill>
                <a:srgbClr val="FFFF66"/>
              </a:solidFill>
              <a:effectLst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msi\Downloads\портрет 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916" y="1268760"/>
            <a:ext cx="7104789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6546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8146104" cy="936104"/>
          </a:xfrm>
        </p:spPr>
        <p:txBody>
          <a:bodyPr/>
          <a:lstStyle/>
          <a:p>
            <a:pPr algn="ctr"/>
            <a:r>
              <a:rPr lang="ru-RU" sz="3600" dirty="0" smtClean="0">
                <a:solidFill>
                  <a:srgbClr val="FFFF66"/>
                </a:solidFill>
                <a:effectLst/>
              </a:rPr>
              <a:t>Выполни с друзьями коллективную композицию «Портрет класса»</a:t>
            </a:r>
            <a:endParaRPr lang="ru-RU" sz="3600" dirty="0">
              <a:solidFill>
                <a:srgbClr val="FFFF66"/>
              </a:solidFill>
              <a:effectLst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msi\Downloads\портрет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340768"/>
            <a:ext cx="6840760" cy="5130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6546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548680"/>
            <a:ext cx="7772400" cy="72008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rgbClr val="FFFF66"/>
                </a:solidFill>
              </a:rPr>
              <a:t>Рефлексия</a:t>
            </a:r>
            <a:endParaRPr lang="ru-RU">
              <a:solidFill>
                <a:srgbClr val="FFFF66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225" y="1557338"/>
            <a:ext cx="7772400" cy="439261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4000" b="1" smtClean="0">
                <a:solidFill>
                  <a:srgbClr val="FFCC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Оцените свою работу на уроке:</a:t>
            </a:r>
          </a:p>
          <a:p>
            <a:pPr eaLnBrk="1" hangingPunct="1"/>
            <a:r>
              <a:rPr lang="ru-RU" sz="40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Я молодец!</a:t>
            </a:r>
          </a:p>
          <a:p>
            <a:pPr eaLnBrk="1" hangingPunct="1"/>
            <a:r>
              <a:rPr lang="ru-RU" sz="4000" b="1" smtClean="0">
                <a:solidFill>
                  <a:srgbClr val="0099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Мне нужно ещё поработать.</a:t>
            </a:r>
          </a:p>
          <a:p>
            <a:pPr eaLnBrk="1" hangingPunct="1"/>
            <a:r>
              <a:rPr lang="ru-RU" sz="4000" b="1" smtClean="0">
                <a:solidFill>
                  <a:srgbClr val="0000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Сегодня не мой день.</a:t>
            </a:r>
          </a:p>
          <a:p>
            <a:pPr eaLnBrk="1" hangingPunct="1">
              <a:buFont typeface="Wingdings 2" pitchFamily="18" charset="2"/>
              <a:buAutoNum type="arabicPeriod"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332656"/>
            <a:ext cx="7772400" cy="93610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smtClean="0">
                <a:solidFill>
                  <a:srgbClr val="FFFF66"/>
                </a:solidFill>
                <a:effectLst/>
              </a:rPr>
              <a:t>Домашнее задание</a:t>
            </a:r>
            <a:endParaRPr lang="ru-RU" sz="4000">
              <a:solidFill>
                <a:srgbClr val="FFFF66"/>
              </a:solidFill>
              <a:effectLst/>
            </a:endParaRPr>
          </a:p>
        </p:txBody>
      </p:sp>
      <p:sp>
        <p:nvSpPr>
          <p:cNvPr id="19458" name="Текст 2"/>
          <p:cNvSpPr>
            <a:spLocks noGrp="1"/>
          </p:cNvSpPr>
          <p:nvPr>
            <p:ph type="body" idx="1"/>
          </p:nvPr>
        </p:nvSpPr>
        <p:spPr>
          <a:xfrm>
            <a:off x="539750" y="2492375"/>
            <a:ext cx="7772400" cy="3816350"/>
          </a:xfrm>
        </p:spPr>
        <p:txBody>
          <a:bodyPr/>
          <a:lstStyle/>
          <a:p>
            <a:pPr algn="just" eaLnBrk="1" hangingPunct="1">
              <a:defRPr/>
            </a:pPr>
            <a:r>
              <a:rPr lang="ru-RU" sz="3600" b="1" dirty="0" smtClean="0">
                <a:solidFill>
                  <a:schemeClr val="tx1">
                    <a:lumMod val="75000"/>
                  </a:schemeClr>
                </a:solidFill>
              </a:rPr>
              <a:t>Принести фломастеры, цветные карандаши, Рабочую тетрадь.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оставная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оставная">
    <a:dk1>
      <a:sysClr val="windowText" lastClr="000000"/>
    </a:dk1>
    <a:lt1>
      <a:sysClr val="window" lastClr="FFFFFF"/>
    </a:lt1>
    <a:dk2>
      <a:srgbClr val="5B6973"/>
    </a:dk2>
    <a:lt2>
      <a:srgbClr val="E7ECED"/>
    </a:lt2>
    <a:accent1>
      <a:srgbClr val="98C723"/>
    </a:accent1>
    <a:accent2>
      <a:srgbClr val="59B0B9"/>
    </a:accent2>
    <a:accent3>
      <a:srgbClr val="DEAE00"/>
    </a:accent3>
    <a:accent4>
      <a:srgbClr val="B77BB4"/>
    </a:accent4>
    <a:accent5>
      <a:srgbClr val="E0773C"/>
    </a:accent5>
    <a:accent6>
      <a:srgbClr val="A98D63"/>
    </a:accent6>
    <a:hlink>
      <a:srgbClr val="26CBEC"/>
    </a:hlink>
    <a:folHlink>
      <a:srgbClr val="598C8C"/>
    </a:folHlink>
  </a:clrScheme>
</a:themeOverride>
</file>

<file path=ppt/theme/themeOverride2.xml><?xml version="1.0" encoding="utf-8"?>
<a:themeOverride xmlns:a="http://schemas.openxmlformats.org/drawingml/2006/main">
  <a:clrScheme name="Составная">
    <a:dk1>
      <a:sysClr val="windowText" lastClr="000000"/>
    </a:dk1>
    <a:lt1>
      <a:sysClr val="window" lastClr="FFFFFF"/>
    </a:lt1>
    <a:dk2>
      <a:srgbClr val="5B6973"/>
    </a:dk2>
    <a:lt2>
      <a:srgbClr val="E7ECED"/>
    </a:lt2>
    <a:accent1>
      <a:srgbClr val="98C723"/>
    </a:accent1>
    <a:accent2>
      <a:srgbClr val="59B0B9"/>
    </a:accent2>
    <a:accent3>
      <a:srgbClr val="DEAE00"/>
    </a:accent3>
    <a:accent4>
      <a:srgbClr val="B77BB4"/>
    </a:accent4>
    <a:accent5>
      <a:srgbClr val="E0773C"/>
    </a:accent5>
    <a:accent6>
      <a:srgbClr val="A98D63"/>
    </a:accent6>
    <a:hlink>
      <a:srgbClr val="26CBEC"/>
    </a:hlink>
    <a:folHlink>
      <a:srgbClr val="598C8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</TotalTime>
  <Words>113</Words>
  <Application>Microsoft Office PowerPoint</Application>
  <PresentationFormat>Экран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Презентация PowerPoint</vt:lpstr>
      <vt:lpstr>Павел Михайлович Третьяков</vt:lpstr>
      <vt:lpstr>Продуктивное задание</vt:lpstr>
      <vt:lpstr>Выполни с друзьями коллективную композицию «Портрет класса»</vt:lpstr>
      <vt:lpstr>Выполни с друзьями коллективную композицию «Портрет класса»</vt:lpstr>
      <vt:lpstr>Выполни с друзьями коллективную композицию «Портрет класса»</vt:lpstr>
      <vt:lpstr>Рефлексия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Софья</dc:creator>
  <cp:lastModifiedBy>Светлана</cp:lastModifiedBy>
  <cp:revision>11</cp:revision>
  <dcterms:created xsi:type="dcterms:W3CDTF">2012-09-17T15:13:52Z</dcterms:created>
  <dcterms:modified xsi:type="dcterms:W3CDTF">2012-10-19T19:57:42Z</dcterms:modified>
</cp:coreProperties>
</file>