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F4D10"/>
    <a:srgbClr val="800000"/>
    <a:srgbClr val="151515"/>
    <a:srgbClr val="242424"/>
    <a:srgbClr val="000000"/>
    <a:srgbClr val="4444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5" autoAdjust="0"/>
    <p:restoredTop sz="97160" autoAdjust="0"/>
  </p:normalViewPr>
  <p:slideViewPr>
    <p:cSldViewPr>
      <p:cViewPr>
        <p:scale>
          <a:sx n="75" d="100"/>
          <a:sy n="75" d="100"/>
        </p:scale>
        <p:origin x="-594" y="72"/>
      </p:cViewPr>
      <p:guideLst>
        <p:guide orient="horz" pos="18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D552D9-1B13-4A89-9674-28A2ACF4927A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CE251E-3E41-454F-A114-B2C18BA68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668C-052C-4DFB-9B21-5C08EDEA59B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6BBB-3CE8-4327-AC59-5BE42D2DD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6294-B4CB-4517-A6F2-8BE2C687A489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3EFD-8FCE-48C5-831D-47817724A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6CD4-AA20-42B8-BA4D-D6158F8E3739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2E57-AC70-4766-8453-05D15C1B4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4E13-89D7-4B34-900A-7FF01DCB5DBA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02F2-A173-4F3B-BD45-9470F8C29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3147-B631-4847-9250-77ACE7B66442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C373-0058-49A3-A45E-DE02389BA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FEC7-C7A5-486F-A983-83184A04BD2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77B6-B55D-41BC-9498-2CA0814C4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3323-BDB6-4B52-A56E-DC6F061B2B86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5C7D-F8CF-4652-A687-4D8DA592E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3395-50C0-4D76-8B46-3EFBA005339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5CD3-D000-4F60-A4EB-842741F41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7292-4AFB-4988-B873-EC42281F117F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F3EE-FB7A-4D3C-B651-CB2D5F228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8CD5-FC13-4982-B340-93A7F3F50D4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DC20-5330-4096-AC75-10923AA6B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59F2-9121-4DF2-87F8-E609DC0082E0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0996-91C6-427D-B2B5-1396423C8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A99330-2B64-4CC3-9FD2-7940686099FF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A7E3C-8E28-4DF2-990E-63CF75933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0" y="3578225"/>
            <a:ext cx="9144000" cy="5492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4.</a:t>
            </a:r>
            <a:r>
              <a:rPr lang="en-US" sz="3000" b="1">
                <a:solidFill>
                  <a:srgbClr val="151515"/>
                </a:solidFill>
                <a:latin typeface="Verdana" pitchFamily="34" charset="0"/>
              </a:rPr>
              <a:t>6.</a:t>
            </a:r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 Масштаб</a:t>
            </a: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0" y="6334125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F4D10"/>
                </a:solidFill>
                <a:latin typeface="Verdana" pitchFamily="34" charset="0"/>
              </a:rPr>
              <a:t>Школа 2100</a:t>
            </a:r>
          </a:p>
          <a:p>
            <a:r>
              <a:rPr lang="en-US" sz="1400" b="1">
                <a:solidFill>
                  <a:srgbClr val="0F4D10"/>
                </a:solidFill>
                <a:latin typeface="Verdana" pitchFamily="34" charset="0"/>
              </a:rPr>
              <a:t>school2100.ru</a:t>
            </a:r>
            <a:endParaRPr lang="ru-RU" sz="1400" b="1">
              <a:solidFill>
                <a:srgbClr val="0F4D1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26988"/>
            <a:ext cx="3132138" cy="900113"/>
          </a:xfrm>
          <a:prstGeom prst="snip2DiagRect">
            <a:avLst/>
          </a:prstGeom>
          <a:solidFill>
            <a:schemeClr val="bg1">
              <a:alpha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Презентация для учебника</a:t>
            </a:r>
          </a:p>
          <a:p>
            <a:pPr algn="ctr">
              <a:defRPr/>
            </a:pP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Козлова С. А., Рубин А. Г.</a:t>
            </a:r>
          </a:p>
          <a:p>
            <a:pPr algn="ctr">
              <a:defRPr/>
            </a:pP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«Математика, </a:t>
            </a:r>
            <a:r>
              <a:rPr lang="en-US" sz="1300" b="1">
                <a:solidFill>
                  <a:srgbClr val="151515"/>
                </a:solidFill>
                <a:latin typeface="Verdana" pitchFamily="34" charset="0"/>
              </a:rPr>
              <a:t>6</a:t>
            </a: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 класс. Ч. </a:t>
            </a:r>
            <a:r>
              <a:rPr lang="en-US" sz="1300" b="1">
                <a:solidFill>
                  <a:srgbClr val="151515"/>
                </a:solidFill>
                <a:latin typeface="Verdana" pitchFamily="34" charset="0"/>
              </a:rPr>
              <a:t>1</a:t>
            </a: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»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0" y="2781300"/>
            <a:ext cx="9144000" cy="5492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ГЛАВА </a:t>
            </a:r>
            <a:r>
              <a:rPr lang="en-US" sz="3000" b="1">
                <a:solidFill>
                  <a:srgbClr val="151515"/>
                </a:solidFill>
                <a:latin typeface="Verdana" pitchFamily="34" charset="0"/>
              </a:rPr>
              <a:t>IV.  </a:t>
            </a:r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ПРОПОРЦИИ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250825" y="1268413"/>
            <a:ext cx="8642350" cy="27860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Можно сказать и так: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из двух карт</a:t>
            </a:r>
          </a:p>
          <a:p>
            <a:pPr algn="ctr"/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мелкомасштабной</a:t>
            </a: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является та,</a:t>
            </a:r>
          </a:p>
          <a:p>
            <a:pPr algn="ctr"/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 которой меньше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235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масштаба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4138613"/>
            <a:ext cx="8642350" cy="2400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Пример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Если сравниваются карты с масштабами</a:t>
            </a: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1 : 500 000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1 : 200 000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то первая из них более мелкомасштабная, так как</a:t>
            </a:r>
          </a:p>
          <a:p>
            <a:pPr algn="ctr"/>
            <a:endParaRPr lang="ru-RU" sz="2500" b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5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EFE0"/>
              </a:clrFrom>
              <a:clrTo>
                <a:srgbClr val="FFEF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163" y="5724525"/>
            <a:ext cx="3209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32138" y="7938"/>
            <a:ext cx="6011862" cy="900112"/>
          </a:xfrm>
          <a:prstGeom prst="snip2DiagRect">
            <a:avLst>
              <a:gd name="adj1" fmla="val 18127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ПРОВЕРЬТЕ СЕБЯ</a:t>
            </a:r>
          </a:p>
        </p:txBody>
      </p:sp>
      <p:sp>
        <p:nvSpPr>
          <p:cNvPr id="24578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0763" cy="431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Ответьте на следующие вопросы:</a:t>
            </a:r>
            <a:endParaRPr lang="en-US" sz="22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938"/>
            <a:ext cx="3132138" cy="900112"/>
          </a:xfrm>
          <a:prstGeom prst="snip2DiagRect">
            <a:avLst/>
          </a:prstGeom>
          <a:solidFill>
            <a:schemeClr val="bg1">
              <a:alpha val="60000"/>
            </a:schemeClr>
          </a:solidFill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Делимость.</a:t>
            </a:r>
          </a:p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делимости</a:t>
            </a:r>
          </a:p>
        </p:txBody>
      </p:sp>
      <p:pic>
        <p:nvPicPr>
          <p:cNvPr id="24580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ПРОВЕРЬТЕ СЕБЯ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250825" y="1763713"/>
            <a:ext cx="8640763" cy="3841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Что такое масштаб? Зачем он нужен? Как обозначается?</a:t>
            </a:r>
          </a:p>
        </p:txBody>
      </p:sp>
      <p:sp>
        <p:nvSpPr>
          <p:cNvPr id="24583" name="TextBox 14"/>
          <p:cNvSpPr txBox="1">
            <a:spLocks noChangeArrowheads="1"/>
          </p:cNvSpPr>
          <p:nvPr/>
        </p:nvSpPr>
        <p:spPr bwMode="auto">
          <a:xfrm>
            <a:off x="250825" y="2214563"/>
            <a:ext cx="8640763" cy="1260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Шестиклассница Василиса нарисовала план своей комнаты в тетради. Большая сторона комнаты в тетради получилась равной 10 см, а в реальности она равна 4 м. Какой масштаб следует указать Василисе на плане?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250825" y="4824413"/>
            <a:ext cx="8640763" cy="9699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Масштаб карты равен </a:t>
            </a:r>
            <a:r>
              <a:rPr lang="en-US" sz="1900">
                <a:latin typeface="Verdana" pitchFamily="34" charset="0"/>
                <a:ea typeface="Verdana" pitchFamily="34" charset="0"/>
                <a:cs typeface="Verdana" pitchFamily="34" charset="0"/>
              </a:rPr>
              <a:t>1 :</a:t>
            </a:r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 60 000. Расстояние между центрами двух городов на карте равно 10 см. Каково расстояние между городами в реальности?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250825" y="3519488"/>
            <a:ext cx="8640763" cy="12620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Шестиклассник Иван имеет две карты России с масштабами</a:t>
            </a:r>
            <a:endParaRPr lang="en-US" sz="19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US" sz="1900">
                <a:latin typeface="Verdana" pitchFamily="34" charset="0"/>
                <a:ea typeface="Verdana" pitchFamily="34" charset="0"/>
                <a:cs typeface="Verdana" pitchFamily="34" charset="0"/>
              </a:rPr>
              <a:t>: 50 000 000 </a:t>
            </a:r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en-US" sz="1900">
                <a:latin typeface="Verdana" pitchFamily="34" charset="0"/>
                <a:ea typeface="Verdana" pitchFamily="34" charset="0"/>
                <a:cs typeface="Verdana" pitchFamily="34" charset="0"/>
              </a:rPr>
              <a:t>1 : 25 000 000.</a:t>
            </a:r>
          </a:p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Какая из карт является более крупномасштабной,</a:t>
            </a:r>
          </a:p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а какая более мелкомасштабной?</a:t>
            </a:r>
            <a:endParaRPr lang="en-US" sz="1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250825" y="5835650"/>
            <a:ext cx="8640763" cy="968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Масштаб карты равен </a:t>
            </a:r>
            <a:r>
              <a:rPr lang="en-US" sz="1900">
                <a:latin typeface="Verdana" pitchFamily="34" charset="0"/>
                <a:ea typeface="Verdana" pitchFamily="34" charset="0"/>
                <a:cs typeface="Verdana" pitchFamily="34" charset="0"/>
              </a:rPr>
              <a:t>1 :</a:t>
            </a:r>
            <a:r>
              <a:rPr lang="ru-RU" sz="1900">
                <a:latin typeface="Verdana" pitchFamily="34" charset="0"/>
                <a:ea typeface="Verdana" pitchFamily="34" charset="0"/>
                <a:cs typeface="Verdana" pitchFamily="34" charset="0"/>
              </a:rPr>
              <a:t> 500 000. Расстояние между центрами двух городов в реальности равно 150 км. Каково расстояние между городами на карте?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266825"/>
            <a:ext cx="8642350" cy="11080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С древних времён путешественникам помогают</a:t>
            </a:r>
          </a:p>
          <a:p>
            <a:pPr algn="ctr"/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планы и карты, на которых в уменьшенном виде изображены части земной поверхности.</a:t>
            </a: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такое масштаб?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435225"/>
            <a:ext cx="8642350" cy="7683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Планы и карты </a:t>
            </a:r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должны давать представление о настоящих размерах</a:t>
            </a:r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 изображённых на них объектов.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3249613"/>
            <a:ext cx="2476500" cy="2400300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Для этого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на плане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и карте обязательно указывают её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3" y="3249613"/>
            <a:ext cx="6030912" cy="351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775" y="6489700"/>
            <a:ext cx="630238" cy="31432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stCxn id="12" idx="2"/>
          </p:cNvCxnSpPr>
          <p:nvPr/>
        </p:nvCxnSpPr>
        <p:spPr>
          <a:xfrm>
            <a:off x="1489075" y="5649913"/>
            <a:ext cx="1282700" cy="839787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250825" y="1266825"/>
            <a:ext cx="8642350" cy="41703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Масштабом</a:t>
            </a:r>
            <a:endParaRPr lang="ru-RU" sz="350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называется 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отношение</a:t>
            </a:r>
            <a:endParaRPr lang="en-US" sz="3500" b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000" b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длины любого отрезка</a:t>
            </a:r>
            <a:endParaRPr lang="en-US" sz="3500" b="1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плане или карте</a:t>
            </a:r>
            <a:endParaRPr lang="en-US" sz="3500" b="1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длине</a:t>
            </a:r>
          </a:p>
          <a:p>
            <a:pPr algn="ctr"/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соответствующего отрезка</a:t>
            </a:r>
          </a:p>
          <a:p>
            <a:pPr algn="ctr"/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действительности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638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понятия масштаб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250825" y="1266825"/>
            <a:ext cx="8642350" cy="49863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По установившейся традиции</a:t>
            </a:r>
          </a:p>
          <a:p>
            <a:pPr algn="ctr"/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масштаб принято записывать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в виде </a:t>
            </a:r>
            <a:r>
              <a:rPr lang="ru-RU" sz="28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любого отношения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а лишь такого,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один из членов которого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равен единице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</a:t>
            </a:r>
          </a:p>
          <a:p>
            <a:pPr algn="ctr"/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5000</a:t>
            </a:r>
          </a:p>
          <a:p>
            <a:pPr algn="ctr"/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algn="ctr"/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1000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pic>
        <p:nvPicPr>
          <p:cNvPr id="1741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Запись масштаба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Запись масштаба</a:t>
            </a: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69770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>
            <a:stCxn id="12" idx="2"/>
          </p:cNvCxnSpPr>
          <p:nvPr/>
        </p:nvCxnSpPr>
        <p:spPr>
          <a:xfrm>
            <a:off x="3941763" y="5815013"/>
            <a:ext cx="134937" cy="179387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536950" y="5499100"/>
            <a:ext cx="809625" cy="315913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44444" t="95586" r="38889" b="874"/>
          <a:stretch>
            <a:fillRect/>
          </a:stretch>
        </p:blipFill>
        <p:spPr bwMode="auto">
          <a:xfrm>
            <a:off x="4064000" y="6027738"/>
            <a:ext cx="5068888" cy="695325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250825" y="1266825"/>
            <a:ext cx="8642350" cy="26781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масштаб меньше единицы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то расстояния на плане, карте или чертеже </a:t>
            </a:r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меньше соответствующих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реальных расстояний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ru-RU" sz="28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масштаб больше единицы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 больше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3500" b="1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масштаба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3990975"/>
            <a:ext cx="8642350" cy="26781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ПРИМЕР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При масштабе чертежа </a:t>
            </a:r>
            <a:r>
              <a:rPr lang="ru-RU" sz="28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расстояние на чертеже </a:t>
            </a:r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меньше в 10 раз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чем в действительности,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а при масштабе </a:t>
            </a:r>
            <a:r>
              <a:rPr lang="ru-RU" sz="28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ru-RU" sz="28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sz="28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больше в 10 раз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, чем в действительности.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250825" y="4718050"/>
            <a:ext cx="8642350" cy="18161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Пример</a:t>
            </a:r>
          </a:p>
          <a:p>
            <a:pPr algn="ctr"/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Масштаб карты </a:t>
            </a:r>
            <a:r>
              <a:rPr lang="ru-RU" sz="28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200 000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, это означает, что </a:t>
            </a:r>
            <a:r>
              <a:rPr lang="ru-RU" sz="28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см на карте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 соответствует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200 000 см (или же 2 км) на местности</a:t>
            </a:r>
            <a:r>
              <a:rPr lang="ru-RU" sz="28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35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Примеры работы с масштабом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5130800" cy="333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2113" y="1719263"/>
            <a:ext cx="3421062" cy="2400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Иногда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вместо указания масштаба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говорят фразу вроде:</a:t>
            </a: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«В </a:t>
            </a:r>
            <a:r>
              <a:rPr lang="ru-RU" sz="2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см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км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250825" y="4241800"/>
            <a:ext cx="8642350" cy="8620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Здесь приведены две карты</a:t>
            </a: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одной и той же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местности.</a:t>
            </a:r>
          </a:p>
        </p:txBody>
      </p:sp>
      <p:pic>
        <p:nvPicPr>
          <p:cNvPr id="2150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масштаба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EFE0"/>
              </a:clrFrom>
              <a:clrTo>
                <a:srgbClr val="FFEF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388" y="1268413"/>
            <a:ext cx="8275637" cy="2828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5184775"/>
            <a:ext cx="8642350" cy="1384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Левую</a:t>
            </a:r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 из них принято называть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мелкомасштабной</a:t>
            </a:r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ru-RU" sz="28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правую</a:t>
            </a:r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28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крупномасштабной</a:t>
            </a:r>
            <a:r>
              <a:rPr lang="ru-RU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35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250825" y="4241800"/>
            <a:ext cx="8642350" cy="1247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Чем мелкомасштабнее 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карта,</a:t>
            </a: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тем изображения объектов на ней</a:t>
            </a:r>
          </a:p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мелкие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(т.е. меньше по размеру).</a:t>
            </a:r>
          </a:p>
        </p:txBody>
      </p:sp>
      <p:pic>
        <p:nvPicPr>
          <p:cNvPr id="2253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0" y="220663"/>
            <a:ext cx="3132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Масштаб</a:t>
            </a:r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масштаба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EFE0"/>
              </a:clrFrom>
              <a:clrTo>
                <a:srgbClr val="FFEF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388" y="1268413"/>
            <a:ext cx="8275637" cy="2828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5557838"/>
            <a:ext cx="8642350" cy="12461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Сравните, например, размеры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озера Пирос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на приведённых картах – на левой размеры озера мельче, а на правой – крупнее.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431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www.PHILka.RU</cp:lastModifiedBy>
  <cp:revision>222</cp:revision>
  <dcterms:created xsi:type="dcterms:W3CDTF">2012-12-15T11:02:59Z</dcterms:created>
  <dcterms:modified xsi:type="dcterms:W3CDTF">2013-12-20T20:33:38Z</dcterms:modified>
</cp:coreProperties>
</file>