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F7BB8-9FD4-457B-BBED-93CA01F5BDB9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0517F-4D90-4231-A440-FDB619AD7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E6473-B4FE-4DEE-9F1A-4AD06C98D149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ABFE5-8FCC-4E01-B4B5-B020EF6D8A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3047A-CF03-4BF9-8BE4-CE5DEDD70629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8C569-B28C-40D5-A9E7-50725342C1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F1A2D-B0BE-4D05-8234-B2885E8E2A0B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00C93-3CA3-4BBF-B1F0-DD6E5347F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E7FA9-F8BB-471A-8EAD-20EDD644E374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7F250-FE65-49AD-9862-DA108568B4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3E175-8406-48F5-A819-984810DF0950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FCE6B-DD87-4054-A157-1F4BC82FE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51817-6A9E-4816-91B9-581E6CA6B470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EBCDF-0B65-4FFC-BBD8-A477959FA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FB11A-502C-4D7F-B1AF-324E675C803C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C82F3-6220-41BB-86BE-91C5EADE07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6965C-1B5D-4E4D-B528-4052164E87D2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29705-1B81-4103-8D76-0D527BF7E1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0B9D9-9D46-4B5B-8F9C-9877D5170CEA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AB978-FC1F-47DB-9FCC-32C7CB5605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AC7CB-CAB4-4664-8B2B-DD97601D7227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ECE80-6A0C-4934-88AC-00343F5758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7DC784-0554-4389-858A-A031B3129B63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7AB882-D4C9-48E8-8DA7-66E2843C6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3009/inmira.3c/0_3a853_8bfbf0e6_L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382000" cy="1676400"/>
          </a:xfrm>
        </p:spPr>
        <p:txBody>
          <a:bodyPr/>
          <a:lstStyle/>
          <a:p>
            <a:pPr eaLnBrk="1" hangingPunct="1"/>
            <a:r>
              <a:rPr lang="ru-RU" sz="3600" b="1" smtClean="0">
                <a:latin typeface="Arial" charset="0"/>
              </a:rPr>
              <a:t>Фразеологизмы. Отличие фразеологизмов от свободных сочетаний слов.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667000"/>
            <a:ext cx="8229600" cy="2743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 РУССКИЙ ЯЗЫК, </a:t>
            </a:r>
            <a:r>
              <a:rPr lang="ru-RU" smtClean="0">
                <a:latin typeface="Arial" charset="0"/>
              </a:rPr>
              <a:t>6</a:t>
            </a:r>
            <a:r>
              <a:rPr lang="ru-RU" smtClean="0"/>
              <a:t> КЛАСС, Ч. </a:t>
            </a:r>
            <a:r>
              <a:rPr lang="ru-RU" smtClean="0">
                <a:latin typeface="Arial" charset="0"/>
              </a:rPr>
              <a:t>1</a:t>
            </a:r>
            <a:r>
              <a:rPr lang="ru-RU" smtClean="0"/>
              <a:t>.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                                                                                 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762000" y="5715000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2400"/>
              <a:t>                                                             </a:t>
            </a:r>
            <a:endParaRPr lang="ru-RU"/>
          </a:p>
        </p:txBody>
      </p:sp>
      <p:pic>
        <p:nvPicPr>
          <p:cNvPr id="13316" name="Picture 5" descr="sova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41910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Прямоугольник 5"/>
          <p:cNvSpPr>
            <a:spLocks noChangeArrowheads="1"/>
          </p:cNvSpPr>
          <p:nvPr/>
        </p:nvSpPr>
        <p:spPr bwMode="auto">
          <a:xfrm>
            <a:off x="2209800" y="5715000"/>
            <a:ext cx="66294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    Урок № 3.                               </a:t>
            </a:r>
            <a:r>
              <a:rPr lang="ru-RU" sz="2000"/>
              <a:t>© ООО «Баласс», 2013.</a:t>
            </a:r>
          </a:p>
          <a:p>
            <a:pPr eaLnBrk="0" hangingPunct="0"/>
            <a:r>
              <a:rPr lang="ru-RU"/>
              <a:t>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925105" y="548680"/>
            <a:ext cx="4988882" cy="6469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Вспоминаем</a:t>
            </a:r>
            <a:r>
              <a:rPr lang="ru-RU" sz="32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то, что знаем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74616" y="1540917"/>
            <a:ext cx="5453929" cy="224676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  <a:cs typeface="+mn-cs"/>
              </a:rPr>
              <a:t>Из </a:t>
            </a:r>
            <a:r>
              <a:rPr lang="ru-RU" sz="2400" dirty="0" smtClean="0">
                <a:latin typeface="+mn-lt"/>
                <a:cs typeface="+mn-cs"/>
              </a:rPr>
              <a:t>приведённых </a:t>
            </a:r>
            <a:r>
              <a:rPr lang="ru-RU" sz="2400" dirty="0">
                <a:latin typeface="+mn-lt"/>
                <a:cs typeface="+mn-cs"/>
              </a:rPr>
              <a:t>слов составьте пары</a:t>
            </a:r>
            <a:r>
              <a:rPr lang="ru-RU" sz="28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: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Многозначные слова.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Синонимы.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Омонимы.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Антонимы</a:t>
            </a:r>
            <a:r>
              <a:rPr lang="ru-RU" sz="2800" b="1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.</a:t>
            </a: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755576" y="4221088"/>
            <a:ext cx="7722539" cy="14642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Язычок</a:t>
            </a:r>
            <a:r>
              <a:rPr 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(замка), </a:t>
            </a:r>
            <a:r>
              <a:rPr lang="ru-RU" sz="2400" i="1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лингвистика, совершенный </a:t>
            </a:r>
            <a:r>
              <a:rPr 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(вид),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</a:t>
            </a:r>
            <a:r>
              <a:rPr lang="ru-RU" sz="2400" i="1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языкознание, Оптимизм, язычок </a:t>
            </a:r>
            <a:r>
              <a:rPr 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(ботинка),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пессимизм, совершенный </a:t>
            </a:r>
            <a:r>
              <a:rPr 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(человек</a:t>
            </a:r>
            <a:r>
              <a:rPr lang="ru-RU" sz="3200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).</a:t>
            </a:r>
          </a:p>
        </p:txBody>
      </p:sp>
      <p:sp>
        <p:nvSpPr>
          <p:cNvPr id="8" name="Скругленный прямоугольник 7">
            <a:hlinkClick r:id="rId2" action="ppaction://hlinksldjump"/>
          </p:cNvPr>
          <p:cNvSpPr/>
          <p:nvPr/>
        </p:nvSpPr>
        <p:spPr>
          <a:xfrm>
            <a:off x="755576" y="4149080"/>
            <a:ext cx="7776864" cy="173664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i="1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Язычок (ботинка), </a:t>
            </a:r>
            <a:r>
              <a:rPr lang="ru-RU" sz="2400" i="1" cap="all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язычок </a:t>
            </a:r>
            <a:r>
              <a:rPr lang="ru-RU" sz="2400" i="1" cap="all" smtClean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замка</a:t>
            </a:r>
            <a:endParaRPr lang="ru-RU" sz="2400" i="1" cap="all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i="1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Лингвистика, языкознание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i="1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Совершенный (вид), Совершенный (человек)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i="1" cap="all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Оптимизм, пессимизм</a:t>
            </a:r>
            <a:endParaRPr lang="ru-RU" sz="3200" cap="all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078163" y="6092825"/>
            <a:ext cx="2519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>
                <a:latin typeface="Calibri" pitchFamily="34" charset="0"/>
              </a:rPr>
              <a:t>Проверь</a:t>
            </a:r>
            <a:r>
              <a:rPr lang="ru-RU" sz="2400"/>
              <a:t>те</a:t>
            </a:r>
            <a:r>
              <a:rPr lang="ru-RU" sz="2400">
                <a:latin typeface="Calibri" pitchFamily="34" charset="0"/>
              </a:rPr>
              <a:t> себя.</a:t>
            </a:r>
          </a:p>
        </p:txBody>
      </p:sp>
      <p:pic>
        <p:nvPicPr>
          <p:cNvPr id="2" name="Picture 9" descr="http://img-fotki.yandex.ru/get/3009/inmira.3c/0_3a853_8bfbf0e6_L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8488" y="1125538"/>
            <a:ext cx="1671637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1239" y="260648"/>
            <a:ext cx="5517486" cy="6469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Определяем проблему урока</a:t>
            </a:r>
            <a:endParaRPr lang="ru-RU" sz="3200" spc="50" dirty="0">
              <a:ln w="12700" cmpd="sng">
                <a:solidFill>
                  <a:schemeClr val="tx1"/>
                </a:solidFill>
                <a:prstDash val="solid"/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5362" name="Прямоугольник 2"/>
          <p:cNvSpPr>
            <a:spLocks noChangeArrowheads="1"/>
          </p:cNvSpPr>
          <p:nvPr/>
        </p:nvSpPr>
        <p:spPr bwMode="auto">
          <a:xfrm>
            <a:off x="2771775" y="1052513"/>
            <a:ext cx="360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>
                <a:latin typeface="Calibri" pitchFamily="34" charset="0"/>
              </a:rPr>
              <a:t>Сравните предложения: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763713" y="1628775"/>
            <a:ext cx="3019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У него денег кот </a:t>
            </a:r>
            <a:endParaRPr lang="ru-RU" sz="2400" b="1">
              <a:solidFill>
                <a:schemeClr val="hlink"/>
              </a:solidFill>
            </a:endParaRPr>
          </a:p>
          <a:p>
            <a:r>
              <a:rPr lang="ru-RU" sz="2400" b="1">
                <a:solidFill>
                  <a:schemeClr val="hlink"/>
                </a:solidFill>
              </a:rPr>
              <a:t>н</a:t>
            </a:r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аплакал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pic>
        <p:nvPicPr>
          <p:cNvPr id="5" name="Рисунок 4" descr="кот наплакал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12875"/>
            <a:ext cx="15240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435600" y="1628775"/>
            <a:ext cx="3267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Кот замяукал тихо и </a:t>
            </a:r>
            <a:endParaRPr lang="ru-RU" sz="2400" b="1">
              <a:solidFill>
                <a:schemeClr val="hlink"/>
              </a:solidFill>
            </a:endParaRPr>
          </a:p>
          <a:p>
            <a:r>
              <a:rPr lang="ru-RU" sz="2400" b="1">
                <a:solidFill>
                  <a:schemeClr val="hlink"/>
                </a:solidFill>
              </a:rPr>
              <a:t>ж</a:t>
            </a:r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алобно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692275" y="2492375"/>
            <a:ext cx="3455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В этом деле комар носу не подточит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5364163" y="2492375"/>
            <a:ext cx="31226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Комар тонко пищал</a:t>
            </a:r>
            <a:endParaRPr lang="ru-RU" sz="2400" b="1">
              <a:solidFill>
                <a:schemeClr val="hlink"/>
              </a:solidFill>
            </a:endParaRPr>
          </a:p>
          <a:p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 над ухом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pic>
        <p:nvPicPr>
          <p:cNvPr id="11" name="Рисунок 10" descr="собаку съел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3938" y="3284538"/>
            <a:ext cx="2259012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971550" y="3573463"/>
            <a:ext cx="33845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В разговорах он собаку съел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5795963" y="3500438"/>
            <a:ext cx="32035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Сын давно просил купить собаку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862013" y="4868863"/>
            <a:ext cx="7545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>
                <a:latin typeface="Calibri" pitchFamily="34" charset="0"/>
              </a:rPr>
              <a:t>Объясните смысл предложений в первом столбике.  </a:t>
            </a:r>
          </a:p>
          <a:p>
            <a:pPr algn="ctr"/>
            <a:r>
              <a:rPr lang="ru-RU" sz="2000">
                <a:latin typeface="Calibri" pitchFamily="34" charset="0"/>
              </a:rPr>
              <a:t>Говорится ли в них о животных (насекомом)?</a:t>
            </a:r>
            <a:endParaRPr lang="ru-RU" sz="2000"/>
          </a:p>
          <a:p>
            <a:pPr algn="ctr"/>
            <a:r>
              <a:rPr lang="ru-RU" sz="2000"/>
              <a:t>Назовите сочетания, которые можно заменить одним словом</a:t>
            </a:r>
            <a:r>
              <a:rPr lang="ru-RU" sz="2400"/>
              <a:t>.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971550" y="5876925"/>
            <a:ext cx="7308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/>
              <a:t>Такие сочетания называются </a:t>
            </a:r>
            <a:r>
              <a:rPr lang="ru-RU" sz="2400" b="1"/>
              <a:t>фразеологизмами.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08597" y="264841"/>
            <a:ext cx="7667295" cy="120841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Что такое фразеологизм?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 Какими признаками он обладает?</a:t>
            </a:r>
            <a:endParaRPr lang="ru-RU" sz="2800" spc="50" dirty="0">
              <a:ln w="12700" cmpd="sng">
                <a:solidFill>
                  <a:schemeClr val="tx1"/>
                </a:solidFill>
                <a:prstDash val="solid"/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Прямоугольник 14"/>
          <p:cNvSpPr>
            <a:spLocks noChangeArrowheads="1"/>
          </p:cNvSpPr>
          <p:nvPr/>
        </p:nvSpPr>
        <p:spPr bwMode="auto">
          <a:xfrm>
            <a:off x="2309813" y="6237288"/>
            <a:ext cx="494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/>
              <a:t>Сформулируйте проблему урока.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2" grpId="0"/>
      <p:bldP spid="13" grpId="0"/>
      <p:bldP spid="14" grpId="0"/>
      <p:bldP spid="15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55576" y="260648"/>
            <a:ext cx="7632848" cy="119181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Решаем проблему,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открываем новые знания</a:t>
            </a:r>
            <a:endParaRPr lang="ru-RU" sz="3200" spc="50" dirty="0">
              <a:ln w="12700" cmpd="sng">
                <a:solidFill>
                  <a:schemeClr val="tx1"/>
                </a:solidFill>
                <a:prstDash val="solid"/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3" name="Рисунок 2" descr="кот наплакал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205038"/>
            <a:ext cx="15240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835150" y="1916113"/>
            <a:ext cx="25542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Calibri" pitchFamily="34" charset="0"/>
              </a:rPr>
              <a:t>У него денег</a:t>
            </a:r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 кот </a:t>
            </a:r>
            <a:endParaRPr lang="ru-RU" sz="2400" b="1">
              <a:solidFill>
                <a:schemeClr val="hlink"/>
              </a:solidFill>
            </a:endParaRPr>
          </a:p>
          <a:p>
            <a:r>
              <a:rPr lang="ru-RU" sz="2400" b="1">
                <a:solidFill>
                  <a:schemeClr val="hlink"/>
                </a:solidFill>
              </a:rPr>
              <a:t>н</a:t>
            </a:r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аплакал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508625" y="1989138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ru-RU" sz="2400" b="1">
                <a:latin typeface="Calibri" pitchFamily="34" charset="0"/>
              </a:rPr>
              <a:t>Очень мало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835150" y="2852738"/>
            <a:ext cx="3529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Calibri" pitchFamily="34" charset="0"/>
              </a:rPr>
              <a:t>В этом деле</a:t>
            </a:r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 комар носу не подточит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508625" y="2924175"/>
            <a:ext cx="18002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</a:rPr>
              <a:t>Точно,</a:t>
            </a:r>
            <a:r>
              <a:rPr lang="ru-RU" sz="2400" b="1"/>
              <a:t> </a:t>
            </a:r>
            <a:r>
              <a:rPr lang="ru-RU" sz="2400" b="1">
                <a:latin typeface="Calibri" pitchFamily="34" charset="0"/>
              </a:rPr>
              <a:t>ч</a:t>
            </a:r>
            <a:r>
              <a:rPr lang="ru-RU" sz="2400" b="1"/>
              <a:t>ё</a:t>
            </a:r>
            <a:r>
              <a:rPr lang="ru-RU" sz="2400" b="1">
                <a:latin typeface="Calibri" pitchFamily="34" charset="0"/>
              </a:rPr>
              <a:t>тко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835150" y="3789363"/>
            <a:ext cx="34575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Calibri" pitchFamily="34" charset="0"/>
              </a:rPr>
              <a:t>В разговорах</a:t>
            </a:r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 </a:t>
            </a:r>
            <a:r>
              <a:rPr lang="ru-RU" sz="2400">
                <a:solidFill>
                  <a:schemeClr val="hlink"/>
                </a:solidFill>
                <a:latin typeface="Calibri" pitchFamily="34" charset="0"/>
              </a:rPr>
              <a:t>он</a:t>
            </a:r>
            <a:r>
              <a:rPr lang="ru-RU" sz="2400" b="1">
                <a:solidFill>
                  <a:schemeClr val="hlink"/>
                </a:solidFill>
                <a:latin typeface="Calibri" pitchFamily="34" charset="0"/>
              </a:rPr>
              <a:t> собаку съел</a:t>
            </a:r>
            <a:r>
              <a:rPr lang="ru-RU" sz="2400" b="1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5580063" y="3933825"/>
            <a:ext cx="23177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Очень опытный</a:t>
            </a:r>
          </a:p>
        </p:txBody>
      </p:sp>
      <p:pic>
        <p:nvPicPr>
          <p:cNvPr id="10" name="Рисунок 9" descr="собаку съел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2492375"/>
            <a:ext cx="1838325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75333" y="4918944"/>
            <a:ext cx="8676455" cy="1569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  <a:cs typeface="+mn-cs"/>
              </a:rPr>
              <a:t>Является ли значение выражения суммой значений отдельных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  <a:cs typeface="+mn-cs"/>
              </a:rPr>
              <a:t>слов? Какой вывод отсюда можно сделать? Проверьте свои предположения по учебнику.</a:t>
            </a:r>
            <a:endParaRPr lang="ru-RU" sz="2400" dirty="0">
              <a:ln w="12700">
                <a:solidFill>
                  <a:schemeClr val="tx1"/>
                </a:solidFill>
                <a:prstDash val="solid"/>
              </a:ln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243500" y="548680"/>
            <a:ext cx="4352098" cy="6469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Обобщим наблюдения</a:t>
            </a:r>
            <a:endParaRPr lang="ru-RU" sz="3200" spc="50" dirty="0">
              <a:ln w="12700" cmpd="sng">
                <a:solidFill>
                  <a:schemeClr val="tx1"/>
                </a:solidFill>
                <a:prstDash val="solid"/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68313" y="1412875"/>
            <a:ext cx="828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Calibri" pitchFamily="34" charset="0"/>
              </a:rPr>
              <a:t>Перечислите особенности фразеологизмов и составьте схему-опору для этого понятия. Проверьте себя.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4293096"/>
            <a:ext cx="2213992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Фразеологизм</a:t>
            </a:r>
          </a:p>
        </p:txBody>
      </p:sp>
      <p:sp>
        <p:nvSpPr>
          <p:cNvPr id="9" name="Овал 8"/>
          <p:cNvSpPr/>
          <p:nvPr/>
        </p:nvSpPr>
        <p:spPr>
          <a:xfrm>
            <a:off x="3276600" y="2565400"/>
            <a:ext cx="2159000" cy="1368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227763" y="3933825"/>
            <a:ext cx="230505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348038" y="5300663"/>
            <a:ext cx="2087562" cy="1223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68313" y="4005263"/>
            <a:ext cx="2051050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347864" y="2852936"/>
            <a:ext cx="2088232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Воспроизводится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в готовом виде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491880" y="5589240"/>
            <a:ext cx="1872208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Замена другим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 словом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83568" y="4149080"/>
            <a:ext cx="16585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Неизменный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порядок слов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588224" y="4221088"/>
            <a:ext cx="16825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Один член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12700">
                  <a:solidFill>
                    <a:schemeClr val="tx1"/>
                  </a:solidFill>
                  <a:prstDash val="solid"/>
                </a:ln>
                <a:latin typeface="+mn-lt"/>
                <a:cs typeface="+mn-cs"/>
              </a:rPr>
              <a:t>предложения</a:t>
            </a:r>
          </a:p>
        </p:txBody>
      </p:sp>
      <p:sp>
        <p:nvSpPr>
          <p:cNvPr id="22" name="Стрелка вниз 21"/>
          <p:cNvSpPr/>
          <p:nvPr/>
        </p:nvSpPr>
        <p:spPr>
          <a:xfrm>
            <a:off x="4211638" y="4724400"/>
            <a:ext cx="360362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5508625" y="4437063"/>
            <a:ext cx="6477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трелка влево 25"/>
          <p:cNvSpPr/>
          <p:nvPr/>
        </p:nvSpPr>
        <p:spPr>
          <a:xfrm>
            <a:off x="2627313" y="4365625"/>
            <a:ext cx="720725" cy="2873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Стрелка вверх 26"/>
          <p:cNvSpPr/>
          <p:nvPr/>
        </p:nvSpPr>
        <p:spPr>
          <a:xfrm>
            <a:off x="4211638" y="4005263"/>
            <a:ext cx="360362" cy="360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1" grpId="0" animBg="1"/>
      <p:bldP spid="13" grpId="0" animBg="1"/>
      <p:bldP spid="14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403695" y="443905"/>
            <a:ext cx="2149182" cy="6469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Рефлексия</a:t>
            </a:r>
            <a:endParaRPr lang="ru-RU" sz="3200" spc="50" dirty="0">
              <a:ln w="12700" cmpd="sng">
                <a:solidFill>
                  <a:schemeClr val="tx1"/>
                </a:solidFill>
                <a:prstDash val="solid"/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8434" name="Прямоугольник 3"/>
          <p:cNvSpPr>
            <a:spLocks noChangeArrowheads="1"/>
          </p:cNvSpPr>
          <p:nvPr/>
        </p:nvSpPr>
        <p:spPr bwMode="auto">
          <a:xfrm>
            <a:off x="1763713" y="1268413"/>
            <a:ext cx="5761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Выберите правильные утверждения.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16013" y="1844675"/>
            <a:ext cx="7223125" cy="3479800"/>
          </a:xfrm>
          <a:prstGeom prst="roundRect">
            <a:avLst/>
          </a:prstGeom>
          <a:solidFill>
            <a:schemeClr val="accent1">
              <a:tint val="50000"/>
              <a:satMod val="30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Фразеологизмы являются одним членом предложения.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Фразеологизм является самостоятельным предложением.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Во фразеологизме можно менять порядок слов.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Значение фразеологизма равно значению одного слова.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Значение фразеологизма равно сумме значений слов, входящих в него.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Фразеологизм – это устойчивое сочетание слов.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203575" y="5589588"/>
            <a:ext cx="237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Поверьте себя.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6013" y="1844675"/>
            <a:ext cx="7318375" cy="3479800"/>
          </a:xfrm>
          <a:prstGeom prst="roundRect">
            <a:avLst/>
          </a:prstGeom>
          <a:solidFill>
            <a:schemeClr val="accent1">
              <a:tint val="50000"/>
              <a:satMod val="30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>
                <a:solidFill>
                  <a:srgbClr val="FF0000"/>
                </a:solidFill>
              </a:rPr>
              <a:t>Фразеологизмы являются одним членом предложения.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Фразеологизм является самостоятельным предложением.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Во фразеологизме можно менять порядок слов.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>
                <a:solidFill>
                  <a:srgbClr val="FF0000"/>
                </a:solidFill>
              </a:rPr>
              <a:t>Значение фразеологизма равно значению одного слова.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/>
              <a:t>Значение фразеологизма равно сумме значений слов, входящих в него.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>
                <a:solidFill>
                  <a:srgbClr val="FF0000"/>
                </a:solidFill>
              </a:rPr>
              <a:t>Фразеологизм – это устойчивое сочетание слов.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85815" y="5588992"/>
            <a:ext cx="2435775" cy="646986"/>
          </a:xfrm>
          <a:prstGeom prst="roundRect">
            <a:avLst/>
          </a:prstGeom>
          <a:solidFill>
            <a:schemeClr val="accent1">
              <a:tint val="50000"/>
              <a:satMod val="30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 w="12700">
                  <a:solidFill>
                    <a:schemeClr val="tx1"/>
                  </a:solidFill>
                  <a:prstDash val="solid"/>
                </a:ln>
              </a:rPr>
              <a:t>1, 4, 6.</a:t>
            </a:r>
          </a:p>
        </p:txBody>
      </p:sp>
      <p:pic>
        <p:nvPicPr>
          <p:cNvPr id="18439" name="Picture 8" descr="http://www.segment.ru/data/images/1po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95413" cy="195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4958" y="548680"/>
            <a:ext cx="2149182" cy="6469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spc="50" dirty="0">
                <a:ln w="12700" cmpd="sng">
                  <a:solidFill>
                    <a:schemeClr val="tx1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</a:rPr>
              <a:t>Рефлексия</a:t>
            </a:r>
            <a:endParaRPr lang="ru-RU" sz="3200" spc="50" dirty="0">
              <a:ln w="12700" cmpd="sng">
                <a:solidFill>
                  <a:schemeClr val="tx1"/>
                </a:solidFill>
                <a:prstDash val="solid"/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9458" name="Прямоугольник 2"/>
          <p:cNvSpPr>
            <a:spLocks noChangeArrowheads="1"/>
          </p:cNvSpPr>
          <p:nvPr/>
        </p:nvSpPr>
        <p:spPr bwMode="auto">
          <a:xfrm>
            <a:off x="755650" y="1412875"/>
            <a:ext cx="70564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Закончите фразеологизмы, объясните их значение.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2325" y="2487613"/>
            <a:ext cx="7497763" cy="2528887"/>
          </a:xfrm>
          <a:prstGeom prst="roundRect">
            <a:avLst/>
          </a:prstGeom>
          <a:solidFill>
            <a:schemeClr val="accent1">
              <a:tint val="50000"/>
              <a:satMod val="30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Как с гуся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________________________________.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Вывести</a:t>
            </a:r>
            <a:r>
              <a:rPr lang="ru-RU" sz="2400" b="1">
                <a:solidFill>
                  <a:srgbClr val="000000"/>
                </a:solidFill>
                <a:latin typeface="Arial" charset="0"/>
                <a:cs typeface="Arial" charset="0"/>
              </a:rPr>
              <a:t> на</a:t>
            </a:r>
            <a:r>
              <a:rPr lang="ru-RU" sz="240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______________________________.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Бить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_____________________________________</a:t>
            </a:r>
            <a:r>
              <a:rPr lang="ru-RU" sz="240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Довести до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______________________________</a:t>
            </a:r>
            <a:r>
              <a:rPr lang="ru-RU" sz="240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Ударить в грязь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___________________________.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Зарубить на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______________________________.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276600" y="5516563"/>
            <a:ext cx="2735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П</a:t>
            </a:r>
            <a:r>
              <a:rPr lang="ru-RU" sz="2400"/>
              <a:t>р</a:t>
            </a:r>
            <a:r>
              <a:rPr lang="ru-RU" sz="2400">
                <a:latin typeface="Calibri" pitchFamily="34" charset="0"/>
              </a:rPr>
              <a:t>оверьте себя.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27088" y="2276475"/>
            <a:ext cx="7489825" cy="2933700"/>
          </a:xfrm>
          <a:prstGeom prst="roundRect">
            <a:avLst/>
          </a:prstGeom>
          <a:solidFill>
            <a:schemeClr val="accent1">
              <a:tint val="50000"/>
              <a:satMod val="30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Как с гуся вода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– все нипоч</a:t>
            </a:r>
            <a:r>
              <a:rPr lang="ru-RU" sz="2400">
                <a:solidFill>
                  <a:srgbClr val="000000"/>
                </a:solidFill>
                <a:latin typeface="Arial" charset="0"/>
                <a:cs typeface="Arial" charset="0"/>
              </a:rPr>
              <a:t>ё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м, безразлично.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Вывести на чистую воду</a:t>
            </a:r>
            <a:r>
              <a:rPr lang="ru-RU" sz="2400">
                <a:solidFill>
                  <a:srgbClr val="000000"/>
                </a:solidFill>
                <a:latin typeface="Arial" charset="0"/>
                <a:cs typeface="Arial" charset="0"/>
              </a:rPr>
              <a:t> –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разоблачить.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Бить баклуши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– бездельничать.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Довести до белого каления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– разозлить.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Ударить в грязь лицом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– опозориться, оплошать. 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Зарубить на  носу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2400">
                <a:solidFill>
                  <a:srgbClr val="000000"/>
                </a:solidFill>
                <a:latin typeface="Arial" charset="0"/>
                <a:cs typeface="Arial" charset="0"/>
              </a:rPr>
              <a:t>– </a:t>
            </a:r>
            <a:r>
              <a:rPr lang="ru-RU" sz="2400">
                <a:solidFill>
                  <a:srgbClr val="000000"/>
                </a:solidFill>
                <a:cs typeface="Arial" charset="0"/>
              </a:rPr>
              <a:t> запомнить.</a:t>
            </a:r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75" y="188913"/>
            <a:ext cx="233362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9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4" name="AutoShape 11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5" name="AutoShape 13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6" name="AutoShape 15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9473" name="Picture 17" descr="ANd9GcQBeHyD7I1lHGqR7oQzyJ5Xn-l_TmUOKxIsu65q7okm5vMRqbTeXLYR76L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40338"/>
            <a:ext cx="2216150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8" name="AutoShape 19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9" name="AutoShape 22" descr="Z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0" name="AutoShape 24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454</Words>
  <Application>Microsoft Office PowerPoint</Application>
  <PresentationFormat>Экран (4:3)</PresentationFormat>
  <Paragraphs>95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Фразеологизмы. Отличие фразеологизмов от свободных сочетаний слов.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Ксения</dc:creator>
  <cp:lastModifiedBy>Светлана</cp:lastModifiedBy>
  <cp:revision>36</cp:revision>
  <dcterms:created xsi:type="dcterms:W3CDTF">2013-05-10T18:17:02Z</dcterms:created>
  <dcterms:modified xsi:type="dcterms:W3CDTF">2013-08-26T09:45:30Z</dcterms:modified>
</cp:coreProperties>
</file>