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90" r:id="rId3"/>
    <p:sldId id="259" r:id="rId4"/>
    <p:sldId id="282" r:id="rId5"/>
    <p:sldId id="291" r:id="rId6"/>
    <p:sldId id="289" r:id="rId7"/>
    <p:sldId id="286" r:id="rId8"/>
    <p:sldId id="287" r:id="rId9"/>
    <p:sldId id="283" r:id="rId10"/>
    <p:sldId id="284" r:id="rId11"/>
    <p:sldId id="269" r:id="rId12"/>
    <p:sldId id="28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6600"/>
    <a:srgbClr val="008000"/>
    <a:srgbClr val="660033"/>
    <a:srgbClr val="000066"/>
    <a:srgbClr val="009900"/>
    <a:srgbClr val="FFFF66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340" autoAdjust="0"/>
    <p:restoredTop sz="89620" autoAdjust="0"/>
  </p:normalViewPr>
  <p:slideViewPr>
    <p:cSldViewPr>
      <p:cViewPr>
        <p:scale>
          <a:sx n="100" d="100"/>
          <a:sy n="100" d="100"/>
        </p:scale>
        <p:origin x="-49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FB1ADA-2B81-4CB5-8799-3B092C8DF0D0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6941F0-73D7-4A59-BCE4-1F2A0A94C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7E72E-4C5B-46D1-9EA1-F08FCDE8DE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4B5D-450D-4366-9802-C81ACBE234BF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7126-9BE0-476A-A732-DB84BB9F0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BE11-C59C-4B62-BC72-C3462F98E20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BEEC-7BBC-4FD2-A0E6-BC06A30E7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8E94-07CA-4C91-8013-0F22F955985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0857-6825-4C8F-82D7-5ED978F1A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DC6C-3A47-4DA9-A256-FC66636A6244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64CB-F1D4-477B-BE1D-AC1F5C9EB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0F4-E88D-4915-8FE6-F0569AF2EE9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A7922-9E4C-40EC-BB70-87EF0A769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EEA87-71AA-4455-BCC1-6673FB422FC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FE9A-219D-4178-97C3-D884BEA03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AF78-CDCC-4D9E-9785-64B944D1DCD6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26C6-7B87-44E5-90CC-BC211760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8E55-89D8-4C69-8A3B-8F4BBF62A8E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33407-23F0-4A13-9584-70C67A58D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4123-0AB4-47CF-9589-402FA113EDF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793E-8852-4C0B-93F7-D0A82F66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A048-CB9F-4733-81B1-647A8F8DA9A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FA7C1-4CAF-4A0A-9198-6A026C95C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D700-2054-46DE-8757-D4C27A5EDA7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8312-70F3-4472-BAE5-9D1BB2A3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902B23-C151-4FAE-A67B-4743761ABB7A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FE023-2A87-426F-8007-482C370DD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2401" y="-603448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>
                <a:effectLst/>
              </a:rPr>
              <a:t>Форма. Светотень</a:t>
            </a:r>
            <a:endParaRPr lang="ru-RU" sz="66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11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msi\Downloads\светотен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1412875"/>
            <a:ext cx="51911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360045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76250"/>
            <a:ext cx="3527425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132856"/>
            <a:ext cx="8502954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660033"/>
                </a:solidFill>
              </a:rPr>
              <a:t>Что главное в рисунке? Что подчеркивает его форму, объём, красоту</a:t>
            </a:r>
            <a:r>
              <a:rPr lang="ru-RU" sz="4800" b="1" dirty="0">
                <a:solidFill>
                  <a:srgbClr val="660033"/>
                </a:solidFill>
              </a:rPr>
              <a:t>?</a:t>
            </a:r>
            <a:endParaRPr lang="ru-RU" sz="48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26654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788" y="1557338"/>
            <a:ext cx="26654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116632"/>
            <a:ext cx="770485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Изучите, как выполнена штриховка на центральном рисунке.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16632"/>
            <a:ext cx="770485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660033"/>
                </a:solidFill>
              </a:rPr>
              <a:t>Закончите штриховку этого рисунка так, чтобы он стал похож на свёрнутую и снова развёрнутую бумагу.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4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400" b="1" smtClean="0">
              <a:solidFill>
                <a:srgbClr val="FFCC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FFFF66"/>
                </a:solidFill>
              </a:rPr>
              <a:t>– Что тебе нужно было сделать?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6600"/>
                </a:solidFill>
              </a:rPr>
              <a:t>– Ты выполнил работу?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0099"/>
                </a:solidFill>
              </a:rPr>
              <a:t>– Ты выполнил работу самостоятельно или с помощью? </a:t>
            </a:r>
            <a:r>
              <a:rPr lang="ru-RU" sz="3700" b="1" smtClean="0">
                <a:solidFill>
                  <a:srgbClr val="000099"/>
                </a:solidFill>
                <a:latin typeface="Arial" charset="0"/>
              </a:rPr>
              <a:t>     </a:t>
            </a:r>
            <a:r>
              <a:rPr lang="ru-RU" sz="3700" b="1" smtClean="0">
                <a:solidFill>
                  <a:srgbClr val="000099"/>
                </a:solidFill>
              </a:rPr>
              <a:t>С чьей? 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Что бы ты хотел изменить в своей работе?</a:t>
            </a:r>
          </a:p>
          <a:p>
            <a:pPr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  <a:endParaRPr lang="ru-RU" sz="3400" b="1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484784"/>
            <a:ext cx="7632848" cy="4536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000">
                <a:solidFill>
                  <a:srgbClr val="000066"/>
                </a:solidFill>
              </a:rPr>
              <a:t>   Принести рабочую тетрадь, клей, листы бумаги (можно писчей или чертёжной), линейку, ножницы, карандаш, фонарик (можно один на четверых).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74422"/>
            <a:ext cx="1656184" cy="5760640"/>
          </a:xfrm>
        </p:spPr>
        <p:txBody>
          <a:bodyPr/>
          <a:lstStyle/>
          <a:p>
            <a:pPr>
              <a:defRPr/>
            </a:pPr>
            <a: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  <a:t>С</a:t>
            </a:r>
            <a:b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  <a:t>В</a:t>
            </a:r>
            <a:b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  <a:t>Е</a:t>
            </a:r>
            <a:b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  <a:t>Т</a:t>
            </a:r>
            <a:br>
              <a:rPr lang="ru-RU" sz="6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950" y="620713"/>
            <a:ext cx="792163" cy="5832475"/>
          </a:xfrm>
        </p:spPr>
        <p:txBody>
          <a:bodyPr/>
          <a:lstStyle/>
          <a:p>
            <a:pPr marR="0"/>
            <a:r>
              <a:rPr lang="ru-RU" sz="5400" b="1" smtClean="0">
                <a:solidFill>
                  <a:srgbClr val="2E353A"/>
                </a:solidFill>
                <a:latin typeface="Calibri" pitchFamily="34" charset="0"/>
              </a:rPr>
              <a:t>Т</a:t>
            </a:r>
          </a:p>
          <a:p>
            <a:pPr marR="0"/>
            <a:r>
              <a:rPr lang="ru-RU" sz="5400" b="1" smtClean="0">
                <a:solidFill>
                  <a:srgbClr val="2E353A"/>
                </a:solidFill>
                <a:latin typeface="Calibri" pitchFamily="34" charset="0"/>
              </a:rPr>
              <a:t>Е</a:t>
            </a:r>
          </a:p>
          <a:p>
            <a:pPr marR="0"/>
            <a:r>
              <a:rPr lang="ru-RU" sz="5400" b="1" smtClean="0">
                <a:solidFill>
                  <a:srgbClr val="2E353A"/>
                </a:solidFill>
                <a:latin typeface="Calibri" pitchFamily="34" charset="0"/>
              </a:rPr>
              <a:t>Н</a:t>
            </a:r>
          </a:p>
          <a:p>
            <a:pPr marR="0"/>
            <a:r>
              <a:rPr lang="ru-RU" sz="5400" b="1" smtClean="0">
                <a:solidFill>
                  <a:srgbClr val="2E353A"/>
                </a:solidFill>
                <a:latin typeface="Calibri" pitchFamily="34" charset="0"/>
              </a:rPr>
              <a:t>Ь</a:t>
            </a:r>
          </a:p>
        </p:txBody>
      </p:sp>
      <p:pic>
        <p:nvPicPr>
          <p:cNvPr id="16387" name="Picture 2" descr="C:\Users\msi\Downloads\свет и т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3663"/>
            <a:ext cx="4518025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660033"/>
                </a:solidFill>
              </a:rPr>
              <a:t>Что главное в рисунке? Что подчеркивает его форму, объём, красоту</a:t>
            </a:r>
            <a:r>
              <a:rPr lang="ru-RU" sz="4800" b="1" dirty="0">
                <a:solidFill>
                  <a:srgbClr val="660033"/>
                </a:solidFill>
              </a:rPr>
              <a:t>?</a:t>
            </a:r>
            <a:endParaRPr lang="ru-RU" sz="48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300038"/>
            <a:ext cx="8228013" cy="136207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C:\Users\Софья\Downloads\2-prizm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70050"/>
            <a:ext cx="681672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0825" y="333375"/>
            <a:ext cx="8713788" cy="1223963"/>
          </a:xfrm>
          <a:prstGeom prst="wedgeRoundRectCallout">
            <a:avLst>
              <a:gd name="adj1" fmla="val -20281"/>
              <a:gd name="adj2" fmla="val 4874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Что вы уже знаете о свете и тени в рисунке?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251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3213100"/>
            <a:ext cx="84597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288" y="188913"/>
            <a:ext cx="8353425" cy="1008062"/>
          </a:xfrm>
          <a:prstGeom prst="wedgeRoundRectCallout">
            <a:avLst>
              <a:gd name="adj1" fmla="val -21061"/>
              <a:gd name="adj2" fmla="val 4360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324043"/>
                </a:solidFill>
              </a:rPr>
              <a:t>Чем отличается плоское изображение от объёмного?</a:t>
            </a:r>
          </a:p>
        </p:txBody>
      </p:sp>
      <p:pic>
        <p:nvPicPr>
          <p:cNvPr id="20484" name="Picture 2" descr="C:\Users\msi\Downloads\кру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617663"/>
            <a:ext cx="3275012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msi\Downloads\ш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617663"/>
            <a:ext cx="5535613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Picture 2" descr="C:\Users\Софья\Downloads\6.5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97013"/>
            <a:ext cx="3671888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Софья\Downloads\9.6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13" y="1497013"/>
            <a:ext cx="3741737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44888"/>
            <a:ext cx="8136903" cy="13407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Рассмотрите рисунки </a:t>
            </a:r>
            <a:r>
              <a:rPr lang="ru-RU" sz="2800" dirty="0">
                <a:solidFill>
                  <a:srgbClr val="002060"/>
                </a:solidFill>
              </a:rPr>
              <a:t>цилиндра и пирамиды, </a:t>
            </a:r>
            <a:r>
              <a:rPr lang="ru-RU" sz="2800" dirty="0">
                <a:solidFill>
                  <a:srgbClr val="002060"/>
                </a:solidFill>
              </a:rPr>
              <a:t>сравните их. В чём состоят особенности их формы?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 descr="C:\Users\Софья\Downloads\6.5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7200"/>
            <a:ext cx="42481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44008" y="473816"/>
            <a:ext cx="4320480" cy="43233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Как распределяется светотень на поверхности пирамиды?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Picture 2" descr="C:\Users\Софья\Downloads\9.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20700"/>
            <a:ext cx="4295775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644008" y="473816"/>
            <a:ext cx="4320480" cy="45393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Как распределяется светотень на поверхности </a:t>
            </a:r>
            <a:r>
              <a:rPr lang="ru-RU" sz="4000" dirty="0">
                <a:solidFill>
                  <a:srgbClr val="002060"/>
                </a:solidFill>
              </a:rPr>
              <a:t>цилиндра?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159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132</cp:revision>
  <dcterms:created xsi:type="dcterms:W3CDTF">2012-09-17T15:13:52Z</dcterms:created>
  <dcterms:modified xsi:type="dcterms:W3CDTF">2013-12-03T15:34:26Z</dcterms:modified>
</cp:coreProperties>
</file>