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0" r:id="rId1"/>
  </p:sldMasterIdLst>
  <p:notesMasterIdLst>
    <p:notesMasterId r:id="rId21"/>
  </p:notesMasterIdLst>
  <p:sldIdLst>
    <p:sldId id="256" r:id="rId2"/>
    <p:sldId id="257" r:id="rId3"/>
    <p:sldId id="258" r:id="rId4"/>
    <p:sldId id="273" r:id="rId5"/>
    <p:sldId id="259" r:id="rId6"/>
    <p:sldId id="260" r:id="rId7"/>
    <p:sldId id="261" r:id="rId8"/>
    <p:sldId id="262" r:id="rId9"/>
    <p:sldId id="263" r:id="rId10"/>
    <p:sldId id="269" r:id="rId11"/>
    <p:sldId id="270" r:id="rId12"/>
    <p:sldId id="271" r:id="rId13"/>
    <p:sldId id="272" r:id="rId14"/>
    <p:sldId id="264" r:id="rId15"/>
    <p:sldId id="274" r:id="rId16"/>
    <p:sldId id="265" r:id="rId17"/>
    <p:sldId id="266" r:id="rId18"/>
    <p:sldId id="267" r:id="rId19"/>
    <p:sldId id="268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FF66"/>
    <a:srgbClr val="800000"/>
    <a:srgbClr val="000066"/>
    <a:srgbClr val="009900"/>
    <a:srgbClr val="FFCC00"/>
    <a:srgbClr val="00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46" d="100"/>
          <a:sy n="46" d="100"/>
        </p:scale>
        <p:origin x="-1206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EFA6B23-0CAA-40EC-9D06-439154D35526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634DA4E-6454-4A22-B97A-F2B8DB57E2C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6281979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02.02.2013</a:t>
            </a:fld>
            <a:endParaRPr lang="ru-RU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3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3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3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3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3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3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3.xml"/><Relationship Id="rId4" Type="http://schemas.openxmlformats.org/officeDocument/2006/relationships/image" Target="../media/image12.jpe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083" y="404664"/>
            <a:ext cx="7845496" cy="936104"/>
          </a:xfrm>
        </p:spPr>
        <p:txBody>
          <a:bodyPr>
            <a:normAutofit/>
          </a:bodyPr>
          <a:lstStyle/>
          <a:p>
            <a:pPr algn="ctr"/>
            <a:r>
              <a:rPr lang="ru-RU" dirty="0"/>
              <a:t>Растительный орнамент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43608" y="5408290"/>
            <a:ext cx="7854696" cy="616032"/>
          </a:xfrm>
        </p:spPr>
        <p:txBody>
          <a:bodyPr>
            <a:normAutofit fontScale="70000" lnSpcReduction="20000"/>
          </a:bodyPr>
          <a:lstStyle/>
          <a:p>
            <a:r>
              <a:rPr lang="ru-RU" dirty="0" smtClean="0">
                <a:solidFill>
                  <a:srgbClr val="000066"/>
                </a:solidFill>
              </a:rPr>
              <a:t>Изобразительное искусство. 2 класс.</a:t>
            </a:r>
          </a:p>
          <a:p>
            <a:r>
              <a:rPr lang="ru-RU" dirty="0" smtClean="0">
                <a:solidFill>
                  <a:srgbClr val="000066"/>
                </a:solidFill>
              </a:rPr>
              <a:t>Урок 19</a:t>
            </a:r>
            <a:endParaRPr lang="ru-RU" dirty="0">
              <a:solidFill>
                <a:srgbClr val="000066"/>
              </a:solidFill>
            </a:endParaRPr>
          </a:p>
        </p:txBody>
      </p:sp>
      <p:pic>
        <p:nvPicPr>
          <p:cNvPr id="4" name="Picture 5" descr="sova-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9600" y="4191000"/>
            <a:ext cx="2130425" cy="240665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6116429" y="6020026"/>
            <a:ext cx="2514150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>
                <a:solidFill>
                  <a:srgbClr val="002060"/>
                </a:solidFill>
              </a:rPr>
              <a:t>© </a:t>
            </a:r>
            <a:r>
              <a:rPr lang="en-US" dirty="0">
                <a:solidFill>
                  <a:srgbClr val="002060"/>
                </a:solidFill>
              </a:rPr>
              <a:t>ООО </a:t>
            </a:r>
            <a:r>
              <a:rPr lang="ru-RU" dirty="0">
                <a:solidFill>
                  <a:srgbClr val="002060"/>
                </a:solidFill>
              </a:rPr>
              <a:t>«</a:t>
            </a:r>
            <a:r>
              <a:rPr lang="ru-RU" dirty="0" err="1">
                <a:solidFill>
                  <a:srgbClr val="002060"/>
                </a:solidFill>
              </a:rPr>
              <a:t>Баласс</a:t>
            </a:r>
            <a:r>
              <a:rPr lang="ru-RU" dirty="0">
                <a:solidFill>
                  <a:srgbClr val="002060"/>
                </a:solidFill>
              </a:rPr>
              <a:t>», 2012</a:t>
            </a:r>
          </a:p>
        </p:txBody>
      </p:sp>
      <p:pic>
        <p:nvPicPr>
          <p:cNvPr id="1028" name="Picture 4" descr="C:\Users\SONYA\Desktop\презентации\19\3383ghj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63688" y="1484784"/>
            <a:ext cx="5841709" cy="35283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50141389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2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77" y="276838"/>
            <a:ext cx="4464496" cy="630432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5148064" y="276838"/>
            <a:ext cx="3816424" cy="2072042"/>
          </a:xfrm>
          <a:prstGeom prst="wedgeRoundRectCallout">
            <a:avLst>
              <a:gd name="adj1" fmla="val -65265"/>
              <a:gd name="adj2" fmla="val -3696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 smtClean="0">
                <a:solidFill>
                  <a:schemeClr val="tx2">
                    <a:lumMod val="25000"/>
                  </a:schemeClr>
                </a:solidFill>
              </a:rPr>
              <a:t>Чем отличаются эти рисунки?</a:t>
            </a:r>
            <a:endParaRPr lang="ru-RU" sz="3200" b="1" dirty="0">
              <a:solidFill>
                <a:schemeClr val="tx2">
                  <a:lumMod val="25000"/>
                </a:schemeClr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4860032" y="2708921"/>
            <a:ext cx="4104456" cy="3872240"/>
          </a:xfrm>
          <a:prstGeom prst="wedgeRoundRectCallout">
            <a:avLst>
              <a:gd name="adj1" fmla="val -58301"/>
              <a:gd name="adj2" fmla="val -24444"/>
              <a:gd name="adj3" fmla="val 16667"/>
            </a:avLst>
          </a:prstGeom>
          <a:solidFill>
            <a:schemeClr val="tx2">
              <a:lumMod val="9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200" b="1" dirty="0">
                <a:solidFill>
                  <a:schemeClr val="tx2">
                    <a:lumMod val="25000"/>
                  </a:schemeClr>
                </a:solidFill>
              </a:rPr>
              <a:t>Что необходимо сделать, чтобы превратить цветок в элемент орнамента?</a:t>
            </a:r>
            <a:endParaRPr lang="ru-RU" sz="3200" b="1" dirty="0">
              <a:solidFill>
                <a:schemeClr val="tx2">
                  <a:lumMod val="25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434432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msi\Downloads\тыс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1052736"/>
            <a:ext cx="4521022" cy="4176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msi\Downloads\укро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83968" y="2996952"/>
            <a:ext cx="4644628" cy="37157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825497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218" name="Picture 2" descr="C:\Users\SONYA\Desktop\презентации\19\ee255db3547076dde6c3a37d225_prev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620688"/>
            <a:ext cx="7498542" cy="561755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695278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92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92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7170" name="Picture 2" descr="C:\Users\SONYA\Desktop\презентации\19\0_39a36_580882ee_XL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512" y="908720"/>
            <a:ext cx="4320480" cy="540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C:\Users\SONYA\Desktop\презентации\19\lupine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88024" y="908720"/>
            <a:ext cx="4074655" cy="540472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535389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71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71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71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71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000" dirty="0" smtClean="0">
                <a:solidFill>
                  <a:srgbClr val="FFFF66"/>
                </a:solidFill>
              </a:rPr>
              <a:t>Выражение решения проблемы</a:t>
            </a:r>
            <a:endParaRPr lang="ru-RU" sz="40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55576" y="2288560"/>
            <a:ext cx="7344816" cy="2448272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000" dirty="0">
                <a:solidFill>
                  <a:srgbClr val="000066"/>
                </a:solidFill>
              </a:rPr>
              <a:t>Как получаются сложные орнаменты?</a:t>
            </a:r>
          </a:p>
        </p:txBody>
      </p:sp>
    </p:spTree>
    <p:extLst>
      <p:ext uri="{BB962C8B-B14F-4D97-AF65-F5344CB8AC3E}">
        <p14:creationId xmlns:p14="http://schemas.microsoft.com/office/powerpoint/2010/main" val="138122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07704" y="1114742"/>
            <a:ext cx="5902228" cy="574325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Заголовок 1"/>
          <p:cNvSpPr txBox="1">
            <a:spLocks/>
          </p:cNvSpPr>
          <p:nvPr/>
        </p:nvSpPr>
        <p:spPr>
          <a:xfrm>
            <a:off x="530352" y="188640"/>
            <a:ext cx="8146104" cy="926102"/>
          </a:xfrm>
          <a:prstGeom prst="rect">
            <a:avLst/>
          </a:prstGeom>
          <a:ln>
            <a:noFill/>
          </a:ln>
        </p:spPr>
        <p:txBody>
          <a:bodyPr vert="horz" lIns="0" tIns="0" r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 eaLnBrk="1" latinLnBrk="0" hangingPunct="1">
              <a:spcBef>
                <a:spcPct val="0"/>
              </a:spcBef>
              <a:buNone/>
              <a:defRPr kumimoji="0" lang="en-US" sz="5600" b="1" kern="1200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pPr algn="ctr"/>
            <a:r>
              <a:rPr lang="ru-RU" smtClean="0">
                <a:solidFill>
                  <a:srgbClr val="FFFF66"/>
                </a:solidFill>
              </a:rPr>
              <a:t>Продуктивное задание </a:t>
            </a:r>
            <a:endParaRPr lang="ru-RU">
              <a:solidFill>
                <a:srgbClr val="FFFF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42254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6146" name="Picture 2" descr="C:\Users\SONYA\Desktop\презентации\19\4909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9" y="1143000"/>
            <a:ext cx="4752528" cy="553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147" name="Picture 3" descr="C:\Users\SONYA\Desktop\презентации\19\vyshivanka2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76691" y="1143000"/>
            <a:ext cx="3249663" cy="55369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4698107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188640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Продуктивное задание 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122" name="Picture 2" descr="C:\Users\SONYA\Desktop\презентации\19\4016418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2492896"/>
            <a:ext cx="3505939" cy="35059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3" name="Picture 3" descr="C:\Users\SONYA\Desktop\презентации\19\uz-v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24744"/>
            <a:ext cx="4826808" cy="56384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0129109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548680"/>
            <a:ext cx="7772400" cy="720080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Рефлексия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196752"/>
            <a:ext cx="8146104" cy="5184576"/>
          </a:xfrm>
        </p:spPr>
        <p:txBody>
          <a:bodyPr>
            <a:normAutofit fontScale="92500"/>
          </a:bodyPr>
          <a:lstStyle/>
          <a:p>
            <a:pPr algn="ctr"/>
            <a:r>
              <a:rPr lang="ru-RU" sz="4000" b="1" dirty="0" smtClean="0">
                <a:solidFill>
                  <a:srgbClr val="800000"/>
                </a:solidFill>
              </a:rPr>
              <a:t>Оцените свою работу на уроке:</a:t>
            </a:r>
          </a:p>
          <a:p>
            <a:pPr algn="ctr"/>
            <a:r>
              <a:rPr lang="ru-RU" sz="4000" b="1" dirty="0">
                <a:solidFill>
                  <a:srgbClr val="FFC000"/>
                </a:solidFill>
              </a:rPr>
              <a:t>– Что тебе нужно было сделать?</a:t>
            </a:r>
          </a:p>
          <a:p>
            <a:pPr algn="ctr"/>
            <a:r>
              <a:rPr lang="ru-RU" sz="4000" b="1" dirty="0">
                <a:solidFill>
                  <a:srgbClr val="FFFF66"/>
                </a:solidFill>
              </a:rPr>
              <a:t>– Задание выполнено в полном объёме? Без ошибок?</a:t>
            </a:r>
          </a:p>
          <a:p>
            <a:pPr algn="ctr"/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– Ты выполнил работу самостоятельно или с помощью? </a:t>
            </a:r>
            <a:endParaRPr lang="ru-RU" sz="4000" b="1" dirty="0" smtClean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</a:rPr>
              <a:t>С </a:t>
            </a:r>
            <a:r>
              <a:rPr lang="ru-RU" sz="4000" b="1" dirty="0">
                <a:solidFill>
                  <a:schemeClr val="accent1">
                    <a:lumMod val="50000"/>
                  </a:schemeClr>
                </a:solidFill>
              </a:rPr>
              <a:t>чьей? </a:t>
            </a:r>
          </a:p>
          <a:p>
            <a:pPr algn="ctr"/>
            <a:r>
              <a:rPr lang="ru-RU" sz="4000" b="1" dirty="0">
                <a:solidFill>
                  <a:srgbClr val="002060"/>
                </a:solidFill>
              </a:rPr>
              <a:t>– Как бы ты оценил свою работу?</a:t>
            </a:r>
          </a:p>
          <a:p>
            <a:pPr algn="ctr"/>
            <a:endParaRPr lang="ru-RU" sz="4000" b="1" dirty="0" smtClean="0">
              <a:solidFill>
                <a:srgbClr val="0070C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3271232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332656"/>
            <a:ext cx="7772400" cy="936104"/>
          </a:xfrm>
        </p:spPr>
        <p:txBody>
          <a:bodyPr/>
          <a:lstStyle/>
          <a:p>
            <a:pPr algn="ctr"/>
            <a:r>
              <a:rPr lang="ru-RU" dirty="0" smtClean="0">
                <a:solidFill>
                  <a:srgbClr val="FFFF66"/>
                </a:solidFill>
              </a:rPr>
              <a:t>Домашнее задание</a:t>
            </a:r>
            <a:endParaRPr lang="ru-RU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556792"/>
            <a:ext cx="7772400" cy="4464496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675472" y="1801664"/>
            <a:ext cx="7416824" cy="309634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3200" dirty="0">
                <a:solidFill>
                  <a:srgbClr val="000066"/>
                </a:solidFill>
              </a:rPr>
              <a:t>Принести альбом, Рабочую тетрадь, карандаш, цветные карандаши (лучше </a:t>
            </a:r>
            <a:r>
              <a:rPr lang="ru-RU" sz="3200" dirty="0" smtClean="0">
                <a:solidFill>
                  <a:srgbClr val="000066"/>
                </a:solidFill>
              </a:rPr>
              <a:t>акварельные</a:t>
            </a:r>
            <a:r>
              <a:rPr lang="ru-RU" sz="3200" dirty="0">
                <a:solidFill>
                  <a:srgbClr val="000066"/>
                </a:solidFill>
              </a:rPr>
              <a:t>), краски, кисти (№ 2, № 4), фломастеры </a:t>
            </a:r>
          </a:p>
        </p:txBody>
      </p:sp>
    </p:spTree>
    <p:extLst>
      <p:ext uri="{BB962C8B-B14F-4D97-AF65-F5344CB8AC3E}">
        <p14:creationId xmlns:p14="http://schemas.microsoft.com/office/powerpoint/2010/main" val="3153874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8146104" cy="1152128"/>
          </a:xfrm>
        </p:spPr>
        <p:txBody>
          <a:bodyPr/>
          <a:lstStyle/>
          <a:p>
            <a:pPr algn="ctr"/>
            <a:r>
              <a:rPr lang="ru-RU" sz="6000" dirty="0" smtClean="0">
                <a:solidFill>
                  <a:srgbClr val="FFFF66"/>
                </a:solidFill>
                <a:effectLst/>
              </a:rPr>
              <a:t>Воины- дорийцы</a:t>
            </a:r>
            <a:endParaRPr lang="ru-RU" sz="60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 descr="C:\Users\msi\Downloads\дорийцы.gif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97" y="1844824"/>
            <a:ext cx="9098503" cy="44869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777932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Picture 2" descr="C:\Users\msi\Downloads\крит 1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47517"/>
            <a:ext cx="4961016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1" name="Picture 3" descr="C:\Users\msi\Downloads\крит 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42538" y="1147517"/>
            <a:ext cx="4201462" cy="56886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ая прямоугольная выноска 4"/>
          <p:cNvSpPr/>
          <p:nvPr/>
        </p:nvSpPr>
        <p:spPr>
          <a:xfrm>
            <a:off x="0" y="0"/>
            <a:ext cx="9144000" cy="1147517"/>
          </a:xfrm>
          <a:prstGeom prst="wedgeRoundRectCallout">
            <a:avLst/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chemeClr val="accent6">
                    <a:lumMod val="50000"/>
                  </a:schemeClr>
                </a:solidFill>
              </a:rPr>
              <a:t>Древнегреческие вазы</a:t>
            </a:r>
            <a:endParaRPr lang="ru-RU" sz="3600" b="1" dirty="0">
              <a:solidFill>
                <a:schemeClr val="accent6">
                  <a:lumMod val="50000"/>
                </a:scheme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60238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88639"/>
            <a:ext cx="9144000" cy="936105"/>
          </a:xfrm>
        </p:spPr>
        <p:txBody>
          <a:bodyPr/>
          <a:lstStyle/>
          <a:p>
            <a:pPr algn="ctr"/>
            <a:r>
              <a:rPr lang="ru-RU" sz="4400" dirty="0" smtClean="0">
                <a:solidFill>
                  <a:srgbClr val="FFFF66"/>
                </a:solidFill>
                <a:effectLst/>
              </a:rPr>
              <a:t>Геометрический орнамент дорийцев</a:t>
            </a:r>
            <a:endParaRPr lang="ru-RU" sz="44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3074" name="Picture 2" descr="C:\Users\msi\Downloads\орн геом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340769"/>
            <a:ext cx="7851446" cy="5517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78374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07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07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936104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Формулирование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916832"/>
            <a:ext cx="7772400" cy="4032448"/>
          </a:xfrm>
        </p:spPr>
        <p:txBody>
          <a:bodyPr>
            <a:normAutofit fontScale="92500" lnSpcReduction="10000"/>
          </a:bodyPr>
          <a:lstStyle/>
          <a:p>
            <a:pPr algn="ctr"/>
            <a:endParaRPr lang="ru-RU" dirty="0"/>
          </a:p>
          <a:p>
            <a:pPr algn="ctr"/>
            <a:endParaRPr lang="ru-RU" dirty="0"/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endParaRPr lang="ru-RU" sz="3600" i="1" dirty="0" smtClean="0">
              <a:solidFill>
                <a:srgbClr val="002060"/>
              </a:solidFill>
            </a:endParaRPr>
          </a:p>
          <a:p>
            <a:pPr algn="ctr"/>
            <a:endParaRPr lang="ru-RU" sz="3600" i="1" dirty="0">
              <a:solidFill>
                <a:srgbClr val="002060"/>
              </a:solidFill>
            </a:endParaRPr>
          </a:p>
          <a:p>
            <a:pPr algn="ctr"/>
            <a:r>
              <a:rPr lang="ru-RU" sz="3600" i="1" dirty="0" smtClean="0">
                <a:solidFill>
                  <a:srgbClr val="002060"/>
                </a:solidFill>
              </a:rPr>
              <a:t>Возможны и другие варианты проблемного вопроса</a:t>
            </a:r>
            <a:endParaRPr lang="ru-RU" sz="3600" i="1" dirty="0">
              <a:solidFill>
                <a:srgbClr val="002060"/>
              </a:solidFill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736040" y="2204864"/>
            <a:ext cx="7272808" cy="165618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4400" dirty="0">
                <a:solidFill>
                  <a:srgbClr val="000066"/>
                </a:solidFill>
              </a:rPr>
              <a:t>Как </a:t>
            </a:r>
            <a:r>
              <a:rPr lang="ru-RU" sz="4400" dirty="0" smtClean="0">
                <a:solidFill>
                  <a:srgbClr val="000066"/>
                </a:solidFill>
              </a:rPr>
              <a:t>получается сложный орнамент?</a:t>
            </a:r>
            <a:endParaRPr lang="ru-RU" sz="4400" dirty="0">
              <a:solidFill>
                <a:srgbClr val="000066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333171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69776" y="1383154"/>
            <a:ext cx="7772400" cy="1341590"/>
          </a:xfrm>
        </p:spPr>
        <p:txBody>
          <a:bodyPr/>
          <a:lstStyle/>
          <a:p>
            <a:endParaRPr lang="ru-RU" dirty="0"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9" name="Picture 3" descr="C:\Users\msi\Downloads\геометрия дорийцев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31640" y="1341590"/>
            <a:ext cx="3024336" cy="551641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msi\Downloads\вазы дор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55976" y="1341590"/>
            <a:ext cx="3365672" cy="54994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Скругленная прямоугольная выноска 3"/>
          <p:cNvSpPr/>
          <p:nvPr/>
        </p:nvSpPr>
        <p:spPr>
          <a:xfrm>
            <a:off x="0" y="0"/>
            <a:ext cx="9144000" cy="1341590"/>
          </a:xfrm>
          <a:prstGeom prst="wedgeRoundRectCallout">
            <a:avLst>
              <a:gd name="adj1" fmla="val -20606"/>
              <a:gd name="adj2" fmla="val 48559"/>
              <a:gd name="adj3" fmla="val 16667"/>
            </a:avLst>
          </a:prstGeom>
          <a:solidFill>
            <a:schemeClr val="bg2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002060"/>
                </a:solidFill>
              </a:rPr>
              <a:t>Из каких элементов состоит дорийский орнамент?</a:t>
            </a:r>
            <a:endParaRPr lang="ru-RU" sz="3600" b="1" dirty="0">
              <a:solidFill>
                <a:srgbClr val="002060"/>
              </a:solidFill>
            </a:endParaRP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539552" y="0"/>
            <a:ext cx="8136904" cy="1196752"/>
          </a:xfrm>
          <a:prstGeom prst="wedgeRoundRectCallout">
            <a:avLst>
              <a:gd name="adj1" fmla="val -19301"/>
              <a:gd name="adj2" fmla="val 48608"/>
              <a:gd name="adj3" fmla="val 16667"/>
            </a:avLst>
          </a:prstGeom>
          <a:solidFill>
            <a:schemeClr val="accent5">
              <a:lumMod val="20000"/>
              <a:lumOff val="8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>
                <a:solidFill>
                  <a:srgbClr val="800000"/>
                </a:solidFill>
              </a:rPr>
              <a:t>Как называется такой орнамент?</a:t>
            </a:r>
            <a:endParaRPr lang="ru-RU" sz="3600" b="1" dirty="0">
              <a:solidFill>
                <a:srgbClr val="8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11301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404664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  <a:effectLst/>
              </a:rPr>
              <a:t>Растительный орнамент</a:t>
            </a:r>
            <a:endParaRPr lang="ru-RU" sz="4800" dirty="0">
              <a:solidFill>
                <a:srgbClr val="FFFF66"/>
              </a:solidFill>
              <a:effectLst/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 descr="C:\Users\SONYA\Desktop\презентации\19\vghghghghhghghgghghhggh2ит.pn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732" y="1786672"/>
            <a:ext cx="4481755" cy="12241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9" name="Picture 3" descr="C:\Users\SONYA\Desktop\презентации\19\hgjjgjрорп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4" y="3789040"/>
            <a:ext cx="4481503" cy="21361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100" name="Picture 4" descr="C:\Users\SONYA\Desktop\презентации\19\DSC04086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2783" y="1325032"/>
            <a:ext cx="3864105" cy="51489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607161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67544" y="1196752"/>
            <a:ext cx="7772400" cy="5256584"/>
          </a:xfrm>
        </p:spPr>
        <p:txBody>
          <a:bodyPr>
            <a:normAutofit/>
          </a:bodyPr>
          <a:lstStyle/>
          <a:p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0"/>
            <a:ext cx="9144000" cy="685800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just"/>
            <a:r>
              <a:rPr lang="ru-RU" sz="2400" dirty="0" smtClean="0">
                <a:solidFill>
                  <a:srgbClr val="000066"/>
                </a:solidFill>
              </a:rPr>
              <a:t>     </a:t>
            </a:r>
            <a:r>
              <a:rPr lang="ru-RU" sz="2800" b="1" dirty="0" smtClean="0">
                <a:solidFill>
                  <a:srgbClr val="000066"/>
                </a:solidFill>
              </a:rPr>
              <a:t>Искусство </a:t>
            </a:r>
            <a:r>
              <a:rPr lang="ru-RU" sz="2800" b="1" dirty="0">
                <a:solidFill>
                  <a:srgbClr val="000066"/>
                </a:solidFill>
              </a:rPr>
              <a:t>орнамента </a:t>
            </a:r>
            <a:r>
              <a:rPr lang="ru-RU" sz="2800" dirty="0">
                <a:solidFill>
                  <a:srgbClr val="000066"/>
                </a:solidFill>
              </a:rPr>
              <a:t>тесно связано с миром сделанных людьми вещей. Как ты уже знаешь, </a:t>
            </a:r>
            <a:r>
              <a:rPr lang="ru-RU" sz="2800" b="1" dirty="0">
                <a:solidFill>
                  <a:srgbClr val="000066"/>
                </a:solidFill>
              </a:rPr>
              <a:t>орнамент</a:t>
            </a:r>
            <a:r>
              <a:rPr lang="ru-RU" sz="2800" dirty="0">
                <a:solidFill>
                  <a:srgbClr val="000066"/>
                </a:solidFill>
              </a:rPr>
              <a:t> – это узор повторяющихся в определенном порядке одинаковых рисунков – </a:t>
            </a:r>
            <a:r>
              <a:rPr lang="ru-RU" sz="2800" b="1" dirty="0">
                <a:solidFill>
                  <a:srgbClr val="000066"/>
                </a:solidFill>
              </a:rPr>
              <a:t>элементов</a:t>
            </a:r>
            <a:r>
              <a:rPr lang="ru-RU" sz="2800" dirty="0">
                <a:solidFill>
                  <a:srgbClr val="000066"/>
                </a:solidFill>
              </a:rPr>
              <a:t>. Орнамент обычно не существует сам по себе, он лишь украшает какой-либо предмет – здание, посуду, оружие. При этом он становится неотъемлемой частью этого предмета, превращая простую вещь в произведение искусства.</a:t>
            </a:r>
          </a:p>
          <a:p>
            <a:pPr algn="just"/>
            <a:r>
              <a:rPr lang="ru-RU" sz="2800" dirty="0" smtClean="0">
                <a:solidFill>
                  <a:srgbClr val="000066"/>
                </a:solidFill>
              </a:rPr>
              <a:t>     Широко </a:t>
            </a:r>
            <a:r>
              <a:rPr lang="ru-RU" sz="2800" dirty="0">
                <a:solidFill>
                  <a:srgbClr val="000066"/>
                </a:solidFill>
              </a:rPr>
              <a:t>распространены орнаменты, элементы которых созданы по мотивам различных растений или их частей: листьев, веток, плодов и конечно же цветов. Такие орнаменты называют  </a:t>
            </a:r>
            <a:r>
              <a:rPr lang="ru-RU" sz="2800" b="1" dirty="0">
                <a:solidFill>
                  <a:srgbClr val="000066"/>
                </a:solidFill>
              </a:rPr>
              <a:t>растительными</a:t>
            </a:r>
            <a:r>
              <a:rPr lang="ru-RU" sz="2800" dirty="0">
                <a:solidFill>
                  <a:srgbClr val="000066"/>
                </a:solidFill>
              </a:rPr>
              <a:t>. </a:t>
            </a: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0352" y="260648"/>
            <a:ext cx="7772400" cy="792088"/>
          </a:xfrm>
        </p:spPr>
        <p:txBody>
          <a:bodyPr/>
          <a:lstStyle/>
          <a:p>
            <a:pPr algn="ctr"/>
            <a:r>
              <a:rPr lang="ru-RU" sz="4800" dirty="0" smtClean="0">
                <a:solidFill>
                  <a:srgbClr val="FFFF66"/>
                </a:solidFill>
              </a:rPr>
              <a:t>Поиск решения проблемы</a:t>
            </a:r>
            <a:endParaRPr lang="ru-RU" sz="4800" dirty="0">
              <a:solidFill>
                <a:srgbClr val="FFFF66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30352" y="1628800"/>
            <a:ext cx="7772400" cy="4824536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  <a:p>
            <a:endParaRPr lang="ru-RU" dirty="0" smtClean="0"/>
          </a:p>
          <a:p>
            <a:endParaRPr lang="ru-RU" dirty="0"/>
          </a:p>
        </p:txBody>
      </p:sp>
      <p:sp>
        <p:nvSpPr>
          <p:cNvPr id="4" name="Скругленная прямоугольная выноска 3"/>
          <p:cNvSpPr/>
          <p:nvPr/>
        </p:nvSpPr>
        <p:spPr>
          <a:xfrm>
            <a:off x="395536" y="1340768"/>
            <a:ext cx="8352928" cy="1296144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66"/>
                </a:solidFill>
              </a:rPr>
              <a:t>Как называются детали, из которых состоит орнамент?</a:t>
            </a:r>
          </a:p>
        </p:txBody>
      </p:sp>
      <p:sp>
        <p:nvSpPr>
          <p:cNvPr id="5" name="Скругленная прямоугольная выноска 4"/>
          <p:cNvSpPr/>
          <p:nvPr/>
        </p:nvSpPr>
        <p:spPr>
          <a:xfrm>
            <a:off x="395536" y="3140968"/>
            <a:ext cx="8352928" cy="1296144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66"/>
                </a:solidFill>
              </a:rPr>
              <a:t>Из каких элементов состоит растительный орнамент?</a:t>
            </a:r>
          </a:p>
        </p:txBody>
      </p:sp>
      <p:sp>
        <p:nvSpPr>
          <p:cNvPr id="6" name="Скругленная прямоугольная выноска 5"/>
          <p:cNvSpPr/>
          <p:nvPr/>
        </p:nvSpPr>
        <p:spPr>
          <a:xfrm>
            <a:off x="467544" y="5013176"/>
            <a:ext cx="8280920" cy="1296144"/>
          </a:xfrm>
          <a:prstGeom prst="wedgeRoundRectCallou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800" b="1" dirty="0">
                <a:solidFill>
                  <a:srgbClr val="000066"/>
                </a:solidFill>
              </a:rPr>
              <a:t>Такие элементы сложнее нарисовать, чем геометрические фигуры?</a:t>
            </a:r>
          </a:p>
        </p:txBody>
      </p:sp>
    </p:spTree>
    <p:extLst>
      <p:ext uri="{BB962C8B-B14F-4D97-AF65-F5344CB8AC3E}">
        <p14:creationId xmlns:p14="http://schemas.microsoft.com/office/powerpoint/2010/main" val="21432555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5" grpId="0" animBg="1"/>
      <p:bldP spid="6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Поток">
  <a:themeElements>
    <a:clrScheme name="Составная">
      <a:dk1>
        <a:sysClr val="windowText" lastClr="000000"/>
      </a:dk1>
      <a:lt1>
        <a:sysClr val="window" lastClr="FFFFFF"/>
      </a:lt1>
      <a:dk2>
        <a:srgbClr val="5B6973"/>
      </a:dk2>
      <a:lt2>
        <a:srgbClr val="E7ECED"/>
      </a:lt2>
      <a:accent1>
        <a:srgbClr val="98C723"/>
      </a:accent1>
      <a:accent2>
        <a:srgbClr val="59B0B9"/>
      </a:accent2>
      <a:accent3>
        <a:srgbClr val="DEAE00"/>
      </a:accent3>
      <a:accent4>
        <a:srgbClr val="B77BB4"/>
      </a:accent4>
      <a:accent5>
        <a:srgbClr val="E0773C"/>
      </a:accent5>
      <a:accent6>
        <a:srgbClr val="A98D63"/>
      </a:accent6>
      <a:hlink>
        <a:srgbClr val="26CBEC"/>
      </a:hlink>
      <a:folHlink>
        <a:srgbClr val="598C8C"/>
      </a:folHlink>
    </a:clrScheme>
    <a:fontScheme name="Поток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Поток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272</TotalTime>
  <Words>278</Words>
  <Application>Microsoft Office PowerPoint</Application>
  <PresentationFormat>Экран (4:3)</PresentationFormat>
  <Paragraphs>48</Paragraphs>
  <Slides>19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Поток</vt:lpstr>
      <vt:lpstr>Растительный орнамент</vt:lpstr>
      <vt:lpstr>Воины- дорийцы</vt:lpstr>
      <vt:lpstr>Презентация PowerPoint</vt:lpstr>
      <vt:lpstr>Геометрический орнамент дорийцев</vt:lpstr>
      <vt:lpstr>Формулирование проблемы</vt:lpstr>
      <vt:lpstr>Презентация PowerPoint</vt:lpstr>
      <vt:lpstr>Растительный орнамент</vt:lpstr>
      <vt:lpstr>Поиск решения проблемы</vt:lpstr>
      <vt:lpstr>Поиск решения проблемы</vt:lpstr>
      <vt:lpstr>Презентация PowerPoint</vt:lpstr>
      <vt:lpstr>Презентация PowerPoint</vt:lpstr>
      <vt:lpstr>Презентация PowerPoint</vt:lpstr>
      <vt:lpstr>Презентация PowerPoint</vt:lpstr>
      <vt:lpstr>Выражение решения проблемы</vt:lpstr>
      <vt:lpstr>Презентация PowerPoint</vt:lpstr>
      <vt:lpstr>Продуктивное задание </vt:lpstr>
      <vt:lpstr>Продуктивное задание </vt:lpstr>
      <vt:lpstr>Рефлексия</vt:lpstr>
      <vt:lpstr>Домашнее задание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Софья</dc:creator>
  <cp:lastModifiedBy>Светлана</cp:lastModifiedBy>
  <cp:revision>20</cp:revision>
  <dcterms:created xsi:type="dcterms:W3CDTF">2012-09-17T15:13:52Z</dcterms:created>
  <dcterms:modified xsi:type="dcterms:W3CDTF">2013-02-02T19:12:28Z</dcterms:modified>
</cp:coreProperties>
</file>