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1" r:id="rId7"/>
    <p:sldId id="265" r:id="rId8"/>
    <p:sldId id="267" r:id="rId9"/>
    <p:sldId id="268" r:id="rId10"/>
    <p:sldId id="263" r:id="rId11"/>
    <p:sldId id="269" r:id="rId12"/>
    <p:sldId id="271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99"/>
    <a:srgbClr val="CCFF99"/>
    <a:srgbClr val="FF0000"/>
    <a:srgbClr val="800000"/>
    <a:srgbClr val="993300"/>
    <a:srgbClr val="99CCFF"/>
    <a:srgbClr val="47A4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099" autoAdjust="0"/>
    <p:restoredTop sz="98319" autoAdjust="0"/>
  </p:normalViewPr>
  <p:slideViewPr>
    <p:cSldViewPr>
      <p:cViewPr varScale="1">
        <p:scale>
          <a:sx n="109" d="100"/>
          <a:sy n="10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A2E7A-2485-43A1-A1BC-4156185B5B9D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79EA4-8CF5-4637-B3E7-2296C44658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E9C46-9653-48FF-BAFB-A2BA2380DF6F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27B5B-8225-428A-9B55-7D3ADFD00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6F893-8271-4613-8C6F-E7436362B117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DE00C-57DF-4765-81C3-A1236C018C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0BC9-1614-4ACE-AB64-77C47CF5783E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1C593-ABAA-4EAC-995B-F543822C00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FE435-E261-485D-8687-DDC7403281CA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EB8FD-7689-4377-A6CB-727B1A41F2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E651E-5BCE-44CF-B99B-7710EE788877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04EE1-2CDC-4A50-96EE-DB9277CA4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48047-820B-487C-B538-19BC4851F884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76A3E-893F-4414-8E93-F2248CCBBB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B97FD-292F-4923-95D6-E3526AAB5574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C7A1C-A83B-4EF1-AC14-11224736DE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39406-DD82-4107-8B53-F4CE8F90D034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D03C-D7E9-4034-9899-2EF6EEB70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AB004-1EA4-4FA5-A9F0-B54474CAF211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05167-004C-4138-BD9A-4E9D44230F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67E8F-6948-40D1-BC30-A1515DA08B9C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5AAB2-82BC-49FD-A77F-A33784E413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C2A1C2-6BCB-4071-A639-F65DEE6D1374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ED08F5-9FDB-4B54-9D68-0B4950E77A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http://img-fotki.yandex.ru/get/3416/n-carasyova.c/0_2fc0b_619d6a8a_XL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akak.ru/steps/pictures/000/017/165_large.gif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20713"/>
            <a:ext cx="8382000" cy="1676400"/>
          </a:xfrm>
        </p:spPr>
        <p:txBody>
          <a:bodyPr/>
          <a:lstStyle/>
          <a:p>
            <a:r>
              <a:rPr lang="ru-RU" sz="3200" b="1" smtClean="0">
                <a:latin typeface="Arial" charset="0"/>
              </a:rPr>
              <a:t>Грамматическое значение причастия.</a:t>
            </a:r>
            <a:endParaRPr lang="ru-RU" sz="3200" i="1" smtClean="0">
              <a:latin typeface="Arial" charset="0"/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667000"/>
            <a:ext cx="8229600" cy="2743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 </a:t>
            </a:r>
            <a:r>
              <a:rPr lang="ru-RU" smtClean="0">
                <a:latin typeface="Arial" charset="0"/>
              </a:rPr>
              <a:t>РУССКИЙ ЯЗЫК, 6 КЛАСС, Ч. 2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ru-RU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                                                                                 </a:t>
            </a:r>
          </a:p>
        </p:txBody>
      </p:sp>
      <p:pic>
        <p:nvPicPr>
          <p:cNvPr id="13315" name="Picture 5" descr="sova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191000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Прямоугольник 5"/>
          <p:cNvSpPr>
            <a:spLocks noChangeArrowheads="1"/>
          </p:cNvSpPr>
          <p:nvPr/>
        </p:nvSpPr>
        <p:spPr bwMode="auto">
          <a:xfrm>
            <a:off x="2195513" y="5637213"/>
            <a:ext cx="6629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    </a:t>
            </a:r>
            <a:r>
              <a:rPr lang="ru-RU" sz="1600"/>
              <a:t>Урок № 94.                               © ООО «Баласс», 2014.</a:t>
            </a:r>
          </a:p>
          <a:p>
            <a:pPr eaLnBrk="0" hangingPunct="0"/>
            <a:r>
              <a:rPr lang="ru-RU" sz="1600"/>
              <a:t>                                                        Автор презентации:</a:t>
            </a:r>
          </a:p>
          <a:p>
            <a:pPr eaLnBrk="0" hangingPunct="0"/>
            <a:r>
              <a:rPr lang="ru-RU" sz="1600"/>
              <a:t>                                                        Исаева Нина Александровна</a:t>
            </a:r>
          </a:p>
          <a:p>
            <a:pPr eaLnBrk="0" hangingPunct="0"/>
            <a:r>
              <a:rPr lang="ru-RU"/>
              <a:t>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1"/>
          <p:cNvSpPr txBox="1">
            <a:spLocks noChangeArrowheads="1"/>
          </p:cNvSpPr>
          <p:nvPr/>
        </p:nvSpPr>
        <p:spPr bwMode="auto">
          <a:xfrm>
            <a:off x="900113" y="26035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Проверьте свои выводы по материалу в рамке учебника (упр. 496).</a:t>
            </a:r>
          </a:p>
        </p:txBody>
      </p:sp>
      <p:sp>
        <p:nvSpPr>
          <p:cNvPr id="23559" name="TextBox 1"/>
          <p:cNvSpPr txBox="1">
            <a:spLocks noChangeArrowheads="1"/>
          </p:cNvSpPr>
          <p:nvPr/>
        </p:nvSpPr>
        <p:spPr bwMode="auto">
          <a:xfrm>
            <a:off x="2195513" y="1196975"/>
            <a:ext cx="5184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Запомните суффиксы причастий!</a:t>
            </a:r>
          </a:p>
        </p:txBody>
      </p:sp>
      <p:sp>
        <p:nvSpPr>
          <p:cNvPr id="23560" name="AutoShape 12"/>
          <p:cNvSpPr>
            <a:spLocks noChangeArrowheads="1"/>
          </p:cNvSpPr>
          <p:nvPr/>
        </p:nvSpPr>
        <p:spPr bwMode="auto">
          <a:xfrm>
            <a:off x="3059113" y="4797425"/>
            <a:ext cx="3097212" cy="503238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настоящего времени</a:t>
            </a:r>
          </a:p>
        </p:txBody>
      </p:sp>
      <p:sp>
        <p:nvSpPr>
          <p:cNvPr id="23561" name="AutoShape 13"/>
          <p:cNvSpPr>
            <a:spLocks noChangeArrowheads="1"/>
          </p:cNvSpPr>
          <p:nvPr/>
        </p:nvSpPr>
        <p:spPr bwMode="auto">
          <a:xfrm>
            <a:off x="3059113" y="5661025"/>
            <a:ext cx="3168650" cy="5048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прошедшего времени</a:t>
            </a:r>
          </a:p>
        </p:txBody>
      </p:sp>
      <p:sp>
        <p:nvSpPr>
          <p:cNvPr id="23562" name="TextBox 1"/>
          <p:cNvSpPr txBox="1">
            <a:spLocks noChangeArrowheads="1"/>
          </p:cNvSpPr>
          <p:nvPr/>
        </p:nvSpPr>
        <p:spPr bwMode="auto">
          <a:xfrm>
            <a:off x="1331913" y="2997200"/>
            <a:ext cx="2736850" cy="13731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ущ- (-ющ-)</a:t>
            </a:r>
          </a:p>
          <a:p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-ащ- (-ящ-)</a:t>
            </a:r>
          </a:p>
          <a:p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-ем- (-ом-), -им-</a:t>
            </a:r>
          </a:p>
        </p:txBody>
      </p:sp>
      <p:sp>
        <p:nvSpPr>
          <p:cNvPr id="23563" name="TextBox 1"/>
          <p:cNvSpPr txBox="1">
            <a:spLocks noChangeArrowheads="1"/>
          </p:cNvSpPr>
          <p:nvPr/>
        </p:nvSpPr>
        <p:spPr bwMode="auto">
          <a:xfrm>
            <a:off x="5435600" y="2997200"/>
            <a:ext cx="2520950" cy="13731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вш- (-ш-)</a:t>
            </a:r>
          </a:p>
          <a:p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-енн- (-нн-)</a:t>
            </a:r>
          </a:p>
          <a:p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-т-</a:t>
            </a:r>
          </a:p>
        </p:txBody>
      </p:sp>
      <p:pic>
        <p:nvPicPr>
          <p:cNvPr id="4" name="Picture 2" descr="http://img-fotki.yandex.ru/get/3416/n-carasyova.c/0_2fc0b_619d6a8a_XL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4508500"/>
            <a:ext cx="172402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-0.21649 -0.3726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00" y="-186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22049 -0.5039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00" y="-25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/>
      <p:bldP spid="23560" grpId="0" animBg="1"/>
      <p:bldP spid="23560" grpId="1" animBg="1"/>
      <p:bldP spid="23561" grpId="0" animBg="1"/>
      <p:bldP spid="23561" grpId="1" animBg="1"/>
      <p:bldP spid="23562" grpId="0" animBg="1"/>
      <p:bldP spid="235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1"/>
          <p:cNvSpPr txBox="1">
            <a:spLocks noChangeArrowheads="1"/>
          </p:cNvSpPr>
          <p:nvPr/>
        </p:nvSpPr>
        <p:spPr bwMode="auto">
          <a:xfrm>
            <a:off x="684213" y="404813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Дополните таблицу с опорой на полученную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информацию.</a:t>
            </a:r>
          </a:p>
        </p:txBody>
      </p:sp>
      <p:graphicFrame>
        <p:nvGraphicFramePr>
          <p:cNvPr id="25647" name="Group 47"/>
          <p:cNvGraphicFramePr>
            <a:graphicFrameLocks noGrp="1"/>
          </p:cNvGraphicFramePr>
          <p:nvPr/>
        </p:nvGraphicFramePr>
        <p:xfrm>
          <a:off x="179388" y="1484313"/>
          <a:ext cx="8715375" cy="4384675"/>
        </p:xfrm>
        <a:graphic>
          <a:graphicData uri="http://schemas.openxmlformats.org/drawingml/2006/table">
            <a:tbl>
              <a:tblPr/>
              <a:tblGrid>
                <a:gridCol w="2703512"/>
                <a:gridCol w="2868613"/>
                <a:gridCol w="3143250"/>
              </a:tblGrid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Часть речи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Вопрос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Грамматическое значение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Прилагательное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Какой?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Глагол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делать?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сделать?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155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Причастие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Какой?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делающий?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делавший?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сделавший?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570" name="Group 42"/>
          <p:cNvGraphicFramePr>
            <a:graphicFrameLocks noGrp="1"/>
          </p:cNvGraphicFramePr>
          <p:nvPr/>
        </p:nvGraphicFramePr>
        <p:xfrm>
          <a:off x="5724525" y="1484313"/>
          <a:ext cx="3168650" cy="4394200"/>
        </p:xfrm>
        <a:graphic>
          <a:graphicData uri="http://schemas.openxmlformats.org/drawingml/2006/table">
            <a:tbl>
              <a:tblPr/>
              <a:tblGrid>
                <a:gridCol w="31686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Грамматическое значение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Признак предмета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Действие предмета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158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Признак предмета по действию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15" descr="Картинка 68 из 20798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288" y="0"/>
            <a:ext cx="1531937" cy="157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AutoShape 6"/>
          <p:cNvSpPr>
            <a:spLocks noChangeArrowheads="1"/>
          </p:cNvSpPr>
          <p:nvPr/>
        </p:nvSpPr>
        <p:spPr bwMode="auto">
          <a:xfrm>
            <a:off x="762000" y="381000"/>
            <a:ext cx="76962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Рефлексия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87450" y="1628775"/>
            <a:ext cx="6934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Найдите «лишнее» слово. </a:t>
            </a:r>
          </a:p>
          <a:p>
            <a:r>
              <a:rPr lang="ru-RU" sz="2400"/>
              <a:t>Укажите, почему оно «лишнее».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55650" y="2636838"/>
            <a:ext cx="8064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sz="2800"/>
              <a:t>1)</a:t>
            </a:r>
            <a:r>
              <a:rPr lang="ru-RU" sz="2800">
                <a:solidFill>
                  <a:srgbClr val="0033CC"/>
                </a:solidFill>
              </a:rPr>
              <a:t> синий, синеющий, синеватый, синенький</a:t>
            </a:r>
          </a:p>
          <a:p>
            <a:pPr marL="457200" indent="-457200"/>
            <a:r>
              <a:rPr lang="ru-RU" sz="2800"/>
              <a:t>2)</a:t>
            </a:r>
            <a:r>
              <a:rPr lang="ru-RU" sz="2800">
                <a:solidFill>
                  <a:srgbClr val="0033CC"/>
                </a:solidFill>
              </a:rPr>
              <a:t> сильный, сильнейший, силовой, усиленный .</a:t>
            </a:r>
          </a:p>
        </p:txBody>
      </p:sp>
      <p:pic>
        <p:nvPicPr>
          <p:cNvPr id="25605" name="Picture 8" descr="http://www.segment.ru/data/images/1po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4868863"/>
            <a:ext cx="148272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Блок-схема: альтернативный процесс 5"/>
          <p:cNvSpPr/>
          <p:nvPr/>
        </p:nvSpPr>
        <p:spPr>
          <a:xfrm>
            <a:off x="3132138" y="3933825"/>
            <a:ext cx="2133600" cy="457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</a:rPr>
              <a:t>Проверьте себя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03350" y="5589588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sz="2400"/>
              <a:t>Укажите время причастий.</a:t>
            </a:r>
          </a:p>
        </p:txBody>
      </p:sp>
      <p:sp>
        <p:nvSpPr>
          <p:cNvPr id="2" name="TextBox 3"/>
          <p:cNvSpPr txBox="1">
            <a:spLocks noChangeArrowheads="1"/>
          </p:cNvSpPr>
          <p:nvPr/>
        </p:nvSpPr>
        <p:spPr bwMode="auto">
          <a:xfrm>
            <a:off x="755650" y="2636838"/>
            <a:ext cx="8064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sz="2800"/>
              <a:t>1)</a:t>
            </a:r>
            <a:r>
              <a:rPr lang="ru-RU" sz="2800">
                <a:solidFill>
                  <a:srgbClr val="0033CC"/>
                </a:solidFill>
              </a:rPr>
              <a:t> синий, </a:t>
            </a:r>
            <a:r>
              <a:rPr lang="ru-RU" sz="2800">
                <a:solidFill>
                  <a:srgbClr val="FF0000"/>
                </a:solidFill>
              </a:rPr>
              <a:t>синеющий</a:t>
            </a:r>
            <a:r>
              <a:rPr lang="ru-RU" sz="2800">
                <a:solidFill>
                  <a:srgbClr val="0033CC"/>
                </a:solidFill>
              </a:rPr>
              <a:t>, синеватый, синенький</a:t>
            </a:r>
          </a:p>
          <a:p>
            <a:pPr marL="457200" indent="-457200"/>
            <a:r>
              <a:rPr lang="ru-RU" sz="2800"/>
              <a:t>2)</a:t>
            </a:r>
            <a:r>
              <a:rPr lang="ru-RU" sz="2800">
                <a:solidFill>
                  <a:srgbClr val="0033CC"/>
                </a:solidFill>
              </a:rPr>
              <a:t> сильный, сильнейший, силовой, </a:t>
            </a:r>
            <a:r>
              <a:rPr lang="ru-RU" sz="2800">
                <a:solidFill>
                  <a:srgbClr val="FF0000"/>
                </a:solidFill>
              </a:rPr>
              <a:t>усиленный</a:t>
            </a:r>
            <a:r>
              <a:rPr lang="ru-RU" sz="2800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403350" y="5013325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sz="2800"/>
              <a:t>Это причастия!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5292725" y="1412875"/>
            <a:ext cx="2879725" cy="503238"/>
          </a:xfrm>
          <a:prstGeom prst="wedgeRoundRectCallout">
            <a:avLst>
              <a:gd name="adj1" fmla="val -106394"/>
              <a:gd name="adj2" fmla="val 240222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/>
              <a:t>Настоящее время</a:t>
            </a:r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>
            <a:off x="5292725" y="3789363"/>
            <a:ext cx="2555875" cy="503237"/>
          </a:xfrm>
          <a:prstGeom prst="wedgeRoundRectCallout">
            <a:avLst>
              <a:gd name="adj1" fmla="val 47889"/>
              <a:gd name="adj2" fmla="val -109306"/>
              <a:gd name="adj3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/>
              <a:t>Прошедшее время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allAtOnce"/>
      <p:bldP spid="6" grpId="0" build="p" animBg="1"/>
      <p:bldP spid="7" grpId="0" build="p"/>
      <p:bldP spid="2" grpId="0" build="allAtOnce"/>
      <p:bldP spid="5" grpId="0" build="p"/>
      <p:bldP spid="25611" grpId="0" animBg="1"/>
      <p:bldP spid="256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908050"/>
            <a:ext cx="3960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Прочитайте текст.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6192838" cy="277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Сбоку наползает мрачная синяя туча, на фоне её </a:t>
            </a:r>
            <a:r>
              <a:rPr lang="ru-RU" sz="24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трепещут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тысячи белых крыльев. Как стая </a:t>
            </a:r>
            <a:r>
              <a:rPr lang="ru-RU" sz="24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белых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бабочек, летят россыпью стрепеты.</a:t>
            </a:r>
          </a:p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В полёте этих птиц, в их </a:t>
            </a:r>
            <a:r>
              <a:rPr lang="ru-RU" sz="24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трепещущих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крыльях – нечто необычное, удивительное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	</a:t>
            </a:r>
          </a:p>
        </p:txBody>
      </p:sp>
      <p:pic>
        <p:nvPicPr>
          <p:cNvPr id="9" name="Рисунок 8" descr="strepet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1268413"/>
            <a:ext cx="2522537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9750" y="3716338"/>
            <a:ext cx="6500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Сравните выделенные слова.</a:t>
            </a:r>
          </a:p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Какие из них обозначают признак предмета? </a:t>
            </a:r>
          </a:p>
        </p:txBody>
      </p:sp>
      <p:sp>
        <p:nvSpPr>
          <p:cNvPr id="14341" name="AutoShape 12"/>
          <p:cNvSpPr>
            <a:spLocks noChangeArrowheads="1"/>
          </p:cNvSpPr>
          <p:nvPr/>
        </p:nvSpPr>
        <p:spPr bwMode="auto">
          <a:xfrm>
            <a:off x="990600" y="304800"/>
            <a:ext cx="75438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/>
              <a:t>Определяем проблему урока</a:t>
            </a:r>
          </a:p>
        </p:txBody>
      </p:sp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539750" y="4581525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Какое слово называет действие?</a:t>
            </a:r>
          </a:p>
        </p:txBody>
      </p:sp>
      <p:sp>
        <p:nvSpPr>
          <p:cNvPr id="3" name="TextBox 6"/>
          <p:cNvSpPr txBox="1">
            <a:spLocks noChangeArrowheads="1"/>
          </p:cNvSpPr>
          <p:nvPr/>
        </p:nvSpPr>
        <p:spPr bwMode="auto">
          <a:xfrm>
            <a:off x="539750" y="5084763"/>
            <a:ext cx="74882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В значении какого слова есть и признак, и действие?</a:t>
            </a:r>
          </a:p>
          <a:p>
            <a:pPr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Как это можно доказать?</a:t>
            </a:r>
          </a:p>
        </p:txBody>
      </p:sp>
      <p:sp>
        <p:nvSpPr>
          <p:cNvPr id="14344" name="AutoShape 17"/>
          <p:cNvSpPr>
            <a:spLocks noChangeArrowheads="1"/>
          </p:cNvSpPr>
          <p:nvPr/>
        </p:nvSpPr>
        <p:spPr bwMode="auto">
          <a:xfrm>
            <a:off x="4932363" y="5734050"/>
            <a:ext cx="2520950" cy="5032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Проверьте себя</a:t>
            </a:r>
          </a:p>
        </p:txBody>
      </p:sp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6192838" cy="277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Сбоку наползает мрачная синяя туча, на фоне её </a:t>
            </a:r>
            <a:r>
              <a:rPr lang="ru-RU" sz="24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трепещут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тысячи белых крыльев. Как стая </a:t>
            </a:r>
            <a:r>
              <a:rPr lang="ru-RU" sz="24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белых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бабочек, летят россыпью стрепеты.</a:t>
            </a:r>
          </a:p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В полёте этих птиц, в их </a:t>
            </a:r>
            <a:r>
              <a:rPr lang="ru-RU" sz="24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трепещущих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крыльях – нечто необычное, удивительное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	</a:t>
            </a:r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6192838" cy="277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Сбоку наползает мрачная синяя туча, на фоне её </a:t>
            </a:r>
            <a:r>
              <a:rPr lang="ru-RU" sz="24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трепещут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тысячи белых крыльев. Как стая </a:t>
            </a:r>
            <a:r>
              <a:rPr lang="ru-RU" sz="24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белых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бабочек, летят россыпью стрепеты.</a:t>
            </a:r>
          </a:p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В полёте этих птиц, в их </a:t>
            </a:r>
            <a:r>
              <a:rPr lang="ru-RU" sz="24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трепещущих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крыльях – нечто необычное, удивительное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	</a:t>
            </a: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6192838" cy="277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Сбоку наползает мрачная синяя туча, на фоне её </a:t>
            </a:r>
            <a:r>
              <a:rPr lang="ru-RU" sz="24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трепещут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тысячи белых крыльев. Как стая </a:t>
            </a:r>
            <a:r>
              <a:rPr lang="ru-RU" sz="24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белых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бабочек, летят россыпью стрепеты.</a:t>
            </a:r>
          </a:p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В полёте этих птиц, в их 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трепещущих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крыльях – нечто необычное, удивительное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uiExpand="1" build="allAtOnce"/>
      <p:bldP spid="10" grpId="0" build="allAtOnce"/>
      <p:bldP spid="2" grpId="0" build="allAtOnce"/>
      <p:bldP spid="3" grpId="0" uiExpand="1" build="allAtOnce"/>
      <p:bldP spid="14344" grpId="0" animBg="1"/>
      <p:bldP spid="4" grpId="0" uiExpand="1" build="allAtOnce"/>
      <p:bldP spid="5" grpId="0" uiExpand="1" build="allAtOnce"/>
      <p:bldP spid="6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214438" y="4437063"/>
            <a:ext cx="7000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Можно ли отнести слова 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белые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трепещущие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к одной и той же части речи? 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15362" name="AutoShape 17"/>
          <p:cNvSpPr>
            <a:spLocks noChangeArrowheads="1"/>
          </p:cNvSpPr>
          <p:nvPr/>
        </p:nvSpPr>
        <p:spPr bwMode="auto">
          <a:xfrm>
            <a:off x="2771775" y="1557338"/>
            <a:ext cx="3095625" cy="503237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трепещущий</a:t>
            </a:r>
          </a:p>
        </p:txBody>
      </p:sp>
      <p:sp>
        <p:nvSpPr>
          <p:cNvPr id="15364" name="AutoShape 18"/>
          <p:cNvSpPr>
            <a:spLocks noChangeArrowheads="1"/>
          </p:cNvSpPr>
          <p:nvPr/>
        </p:nvSpPr>
        <p:spPr bwMode="auto">
          <a:xfrm>
            <a:off x="250825" y="2781300"/>
            <a:ext cx="3889375" cy="1368425"/>
          </a:xfrm>
          <a:prstGeom prst="cloudCallout">
            <a:avLst>
              <a:gd name="adj1" fmla="val 62856"/>
              <a:gd name="adj2" fmla="val -97449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000"/>
              <a:t>Можно задать два вопроса: </a:t>
            </a:r>
            <a:r>
              <a:rPr lang="ru-RU" sz="2000" b="1"/>
              <a:t>какой? что делающий?</a:t>
            </a:r>
          </a:p>
        </p:txBody>
      </p:sp>
      <p:sp>
        <p:nvSpPr>
          <p:cNvPr id="15365" name="AutoShape 19"/>
          <p:cNvSpPr>
            <a:spLocks noChangeArrowheads="1"/>
          </p:cNvSpPr>
          <p:nvPr/>
        </p:nvSpPr>
        <p:spPr bwMode="auto">
          <a:xfrm>
            <a:off x="4932363" y="2781300"/>
            <a:ext cx="3960812" cy="1441450"/>
          </a:xfrm>
          <a:prstGeom prst="cloudCallout">
            <a:avLst>
              <a:gd name="adj1" fmla="val -57375"/>
              <a:gd name="adj2" fmla="val -95046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000"/>
              <a:t>Объяснить значение: «</a:t>
            </a:r>
            <a:r>
              <a:rPr lang="ru-RU" sz="2000" b="1"/>
              <a:t>такой</a:t>
            </a:r>
            <a:r>
              <a:rPr lang="ru-RU" sz="2000"/>
              <a:t>, который </a:t>
            </a:r>
            <a:r>
              <a:rPr lang="ru-RU" sz="2000" b="1"/>
              <a:t>трепещет</a:t>
            </a:r>
            <a:r>
              <a:rPr lang="ru-RU" sz="2000"/>
              <a:t>»</a:t>
            </a:r>
          </a:p>
        </p:txBody>
      </p:sp>
      <p:sp>
        <p:nvSpPr>
          <p:cNvPr id="2" name="Прямоугольник 12"/>
          <p:cNvSpPr>
            <a:spLocks noChangeArrowheads="1"/>
          </p:cNvSpPr>
          <p:nvPr/>
        </p:nvSpPr>
        <p:spPr bwMode="auto">
          <a:xfrm>
            <a:off x="1042988" y="5445125"/>
            <a:ext cx="7000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Перед вами новая часть речи – 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причастие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Сформулируйте цель урока.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15367" name="AutoShape 12"/>
          <p:cNvSpPr>
            <a:spLocks noChangeArrowheads="1"/>
          </p:cNvSpPr>
          <p:nvPr/>
        </p:nvSpPr>
        <p:spPr bwMode="auto">
          <a:xfrm>
            <a:off x="611188" y="333375"/>
            <a:ext cx="8208962" cy="1008063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/>
              <a:t>Установить, какие признаки есть у причастия, </a:t>
            </a:r>
          </a:p>
          <a:p>
            <a:pPr algn="ctr"/>
            <a:r>
              <a:rPr lang="ru-RU" sz="2800"/>
              <a:t>чем отличается причастие от прилагательного.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/>
      <p:bldP spid="15364" grpId="0" animBg="1"/>
      <p:bldP spid="15365" grpId="0" uiExpand="1" build="allAtOnce" animBg="1"/>
      <p:bldP spid="2" grpId="0" build="allAtOnce"/>
      <p:bldP spid="153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55650" y="188913"/>
            <a:ext cx="7200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Сравните свои наблюдения с материалом, представленным в таблице.</a:t>
            </a:r>
          </a:p>
        </p:txBody>
      </p:sp>
      <p:graphicFrame>
        <p:nvGraphicFramePr>
          <p:cNvPr id="15386" name="Group 26"/>
          <p:cNvGraphicFramePr>
            <a:graphicFrameLocks noGrp="1"/>
          </p:cNvGraphicFramePr>
          <p:nvPr/>
        </p:nvGraphicFramePr>
        <p:xfrm>
          <a:off x="179388" y="1125538"/>
          <a:ext cx="8715375" cy="4489450"/>
        </p:xfrm>
        <a:graphic>
          <a:graphicData uri="http://schemas.openxmlformats.org/drawingml/2006/table">
            <a:tbl>
              <a:tblPr/>
              <a:tblGrid>
                <a:gridCol w="2703512"/>
                <a:gridCol w="2868613"/>
                <a:gridCol w="3143250"/>
              </a:tblGrid>
              <a:tr h="928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Часть речи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Вопрос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Грамматическое значение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Прилагательное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Какой?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Глагол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делать?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сделать?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FE9"/>
                    </a:solidFill>
                  </a:tcPr>
                </a:tc>
              </a:tr>
              <a:tr h="155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Причастие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Какой?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делающий?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делавший?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Что сделавший?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DCF"/>
                    </a:solidFill>
                  </a:tcPr>
                </a:tc>
              </a:tr>
            </a:tbl>
          </a:graphicData>
        </a:graphic>
      </p:graphicFrame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684213" y="5805488"/>
            <a:ext cx="7200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Из грамматических значений каких частей речи складывается значение причастия?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2" descr="Asks-a-Questio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860800"/>
            <a:ext cx="8358188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971550" y="1268413"/>
            <a:ext cx="7358063" cy="20716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42988" y="1341438"/>
            <a:ext cx="7215187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Calibri" pitchFamily="34" charset="0"/>
              </a:rPr>
              <a:t>Грамматическое значение причастия складывается из грамматических значений</a:t>
            </a:r>
            <a:r>
              <a:rPr lang="ru-RU" sz="3200" b="1">
                <a:latin typeface="Calibri" pitchFamily="34" charset="0"/>
              </a:rPr>
              <a:t> </a:t>
            </a:r>
            <a:r>
              <a:rPr lang="ru-RU" sz="3200" b="1" i="1">
                <a:latin typeface="Calibri" pitchFamily="34" charset="0"/>
              </a:rPr>
              <a:t>прилагательного</a:t>
            </a:r>
            <a:r>
              <a:rPr lang="ru-RU" sz="3200" b="1">
                <a:latin typeface="Calibri" pitchFamily="34" charset="0"/>
              </a:rPr>
              <a:t> </a:t>
            </a:r>
            <a:r>
              <a:rPr lang="ru-RU" sz="3200">
                <a:latin typeface="Calibri" pitchFamily="34" charset="0"/>
              </a:rPr>
              <a:t>и</a:t>
            </a:r>
            <a:r>
              <a:rPr lang="ru-RU" sz="3200" b="1">
                <a:latin typeface="Calibri" pitchFamily="34" charset="0"/>
              </a:rPr>
              <a:t> </a:t>
            </a:r>
            <a:r>
              <a:rPr lang="ru-RU" sz="3200" b="1" i="1">
                <a:latin typeface="Calibri" pitchFamily="34" charset="0"/>
              </a:rPr>
              <a:t>глагола</a:t>
            </a:r>
            <a:r>
              <a:rPr lang="ru-RU" sz="3200"/>
              <a:t>.</a:t>
            </a: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3492500" y="476250"/>
            <a:ext cx="2087563" cy="4318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Проверь себя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allAtOnce"/>
      <p:bldP spid="163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8366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Прочитайте высказывание М.В. Ломоносова о причастии.</a:t>
            </a:r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51275" y="1484313"/>
            <a:ext cx="5000625" cy="405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hlink"/>
                </a:solidFill>
                <a:latin typeface="Calibri" pitchFamily="34" charset="0"/>
              </a:rPr>
              <a:t>«Сии глагольные имена служат к сокращению человеческого слова, заключая в себе имени и глагола силу».</a:t>
            </a:r>
          </a:p>
          <a:p>
            <a:endParaRPr lang="ru-RU" sz="3200">
              <a:solidFill>
                <a:schemeClr val="hlink"/>
              </a:solidFill>
              <a:latin typeface="Calibri" pitchFamily="34" charset="0"/>
            </a:endParaRPr>
          </a:p>
          <a:p>
            <a:r>
              <a:rPr lang="ru-RU" sz="3200" i="1">
                <a:solidFill>
                  <a:schemeClr val="hlink"/>
                </a:solidFill>
                <a:latin typeface="Calibri" pitchFamily="34" charset="0"/>
              </a:rPr>
              <a:t>                М.В.</a:t>
            </a:r>
            <a:r>
              <a:rPr lang="ru-RU" sz="3200" i="1">
                <a:solidFill>
                  <a:schemeClr val="hlink"/>
                </a:solidFill>
              </a:rPr>
              <a:t> </a:t>
            </a:r>
            <a:r>
              <a:rPr lang="ru-RU" sz="3200" i="1">
                <a:solidFill>
                  <a:schemeClr val="hlink"/>
                </a:solidFill>
                <a:latin typeface="Calibri" pitchFamily="34" charset="0"/>
              </a:rPr>
              <a:t>Ломоносов</a:t>
            </a:r>
          </a:p>
          <a:p>
            <a:r>
              <a:rPr lang="ru-RU" sz="3600">
                <a:latin typeface="Calibri" pitchFamily="34" charset="0"/>
              </a:rPr>
              <a:t>		</a:t>
            </a:r>
          </a:p>
        </p:txBody>
      </p:sp>
      <p:pic>
        <p:nvPicPr>
          <p:cNvPr id="6" name="Рисунок 5" descr="fb512f98ae5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55738"/>
            <a:ext cx="3643313" cy="540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24300" y="5157788"/>
            <a:ext cx="51117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Как вы поняли, для чего нужны</a:t>
            </a:r>
          </a:p>
          <a:p>
            <a:pPr>
              <a:buFont typeface="Wingdings" pitchFamily="2" charset="2"/>
              <a:buNone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причастия?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18437" name="AutoShape 6"/>
          <p:cNvSpPr>
            <a:spLocks noChangeArrowheads="1"/>
          </p:cNvSpPr>
          <p:nvPr/>
        </p:nvSpPr>
        <p:spPr bwMode="auto">
          <a:xfrm>
            <a:off x="468313" y="188913"/>
            <a:ext cx="8137525" cy="6477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/>
              <a:t>Решаем проблему, открываем новые знания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uiExpand="1" build="allAtOnce"/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5"/>
          <p:cNvSpPr txBox="1">
            <a:spLocks noChangeArrowheads="1"/>
          </p:cNvSpPr>
          <p:nvPr/>
        </p:nvSpPr>
        <p:spPr bwMode="auto">
          <a:xfrm>
            <a:off x="323850" y="188913"/>
            <a:ext cx="882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Сопоставьте столбики слов, характеризующих слово </a:t>
            </a:r>
            <a:r>
              <a:rPr lang="ru-RU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яблоко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9458" name="TextBox 6"/>
          <p:cNvSpPr txBox="1">
            <a:spLocks noChangeArrowheads="1"/>
          </p:cNvSpPr>
          <p:nvPr/>
        </p:nvSpPr>
        <p:spPr bwMode="auto">
          <a:xfrm>
            <a:off x="2555875" y="1916113"/>
            <a:ext cx="36433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9900"/>
                </a:solidFill>
                <a:latin typeface="Calibri" pitchFamily="34" charset="0"/>
              </a:rPr>
              <a:t>яблоко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4787900" y="2420938"/>
            <a:ext cx="1008063" cy="5762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2627313" y="2492375"/>
            <a:ext cx="1071562" cy="5000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835150" y="3429000"/>
            <a:ext cx="2281238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</a:rPr>
              <a:t>красное</a:t>
            </a:r>
          </a:p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</a:rPr>
              <a:t>зелёное</a:t>
            </a:r>
          </a:p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</a:rPr>
              <a:t>сладкое</a:t>
            </a:r>
          </a:p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</a:rPr>
              <a:t>кислое</a:t>
            </a:r>
          </a:p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</a:rPr>
              <a:t>большое</a:t>
            </a:r>
          </a:p>
          <a:p>
            <a:r>
              <a:rPr lang="ru-RU" sz="2800">
                <a:solidFill>
                  <a:schemeClr val="hlink"/>
                </a:solidFill>
                <a:latin typeface="Times New Roman" pitchFamily="18" charset="0"/>
              </a:rPr>
              <a:t>круглое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003800" y="3357563"/>
            <a:ext cx="3100388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краснеющее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висящее 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срываемое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поспевшее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сорванное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мытое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очищенное</a:t>
            </a:r>
          </a:p>
        </p:txBody>
      </p:sp>
      <p:pic>
        <p:nvPicPr>
          <p:cNvPr id="8" name="Рисунок 7" descr="abols-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1196975"/>
            <a:ext cx="2700337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Вкусности-которые-помогают-худеть-11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00625"/>
            <a:ext cx="17145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64968487_yabl33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1268413"/>
            <a:ext cx="208915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323850" y="620713"/>
            <a:ext cx="882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Отнесите признаки к соответствующему столбику. </a:t>
            </a:r>
          </a:p>
        </p:txBody>
      </p:sp>
      <p:sp>
        <p:nvSpPr>
          <p:cNvPr id="19473" name="AutoShape 17"/>
          <p:cNvSpPr>
            <a:spLocks noChangeArrowheads="1"/>
          </p:cNvSpPr>
          <p:nvPr/>
        </p:nvSpPr>
        <p:spPr bwMode="auto">
          <a:xfrm>
            <a:off x="3059113" y="1125538"/>
            <a:ext cx="2808287" cy="358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постоянные</a:t>
            </a:r>
          </a:p>
        </p:txBody>
      </p:sp>
      <p:sp>
        <p:nvSpPr>
          <p:cNvPr id="19474" name="AutoShape 18"/>
          <p:cNvSpPr>
            <a:spLocks noChangeArrowheads="1"/>
          </p:cNvSpPr>
          <p:nvPr/>
        </p:nvSpPr>
        <p:spPr bwMode="auto">
          <a:xfrm>
            <a:off x="2700338" y="1628775"/>
            <a:ext cx="3384550" cy="360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по действию во времени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-0.0051 L 0.20486 0.21528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00" y="1100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-0.22066 0.2886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0" y="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  <p:bldP spid="25" grpId="0" uiExpand="1" build="p"/>
      <p:bldP spid="2" grpId="0" build="allAtOnce"/>
      <p:bldP spid="19473" grpId="0" animBg="1"/>
      <p:bldP spid="19473" grpId="1" animBg="1"/>
      <p:bldP spid="19474" grpId="0" animBg="1"/>
      <p:bldP spid="1947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5"/>
          <p:cNvSpPr txBox="1">
            <a:spLocks noChangeArrowheads="1"/>
          </p:cNvSpPr>
          <p:nvPr/>
        </p:nvSpPr>
        <p:spPr bwMode="auto">
          <a:xfrm>
            <a:off x="323850" y="188913"/>
            <a:ext cx="8820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Распределите причастия в группы в зависимости от характера признака во времени.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492500" y="836613"/>
            <a:ext cx="3100388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краснеющее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висящее 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срываемое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поспевшее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сорванное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мытое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очищенное</a:t>
            </a:r>
          </a:p>
        </p:txBody>
      </p:sp>
      <p:sp>
        <p:nvSpPr>
          <p:cNvPr id="20483" name="AutoShape 12"/>
          <p:cNvSpPr>
            <a:spLocks noChangeArrowheads="1"/>
          </p:cNvSpPr>
          <p:nvPr/>
        </p:nvSpPr>
        <p:spPr bwMode="auto">
          <a:xfrm>
            <a:off x="5219700" y="3933825"/>
            <a:ext cx="3457575" cy="358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в прошедшем времени</a:t>
            </a:r>
          </a:p>
        </p:txBody>
      </p:sp>
      <p:sp>
        <p:nvSpPr>
          <p:cNvPr id="20484" name="AutoShape 13"/>
          <p:cNvSpPr>
            <a:spLocks noChangeArrowheads="1"/>
          </p:cNvSpPr>
          <p:nvPr/>
        </p:nvSpPr>
        <p:spPr bwMode="auto">
          <a:xfrm>
            <a:off x="250825" y="3933825"/>
            <a:ext cx="3600450" cy="358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в настоящем времени</a:t>
            </a:r>
          </a:p>
        </p:txBody>
      </p:sp>
      <p:sp>
        <p:nvSpPr>
          <p:cNvPr id="20485" name="AutoShape 15" descr="Z"/>
          <p:cNvSpPr>
            <a:spLocks noChangeAspect="1" noChangeArrowheads="1"/>
          </p:cNvSpPr>
          <p:nvPr/>
        </p:nvSpPr>
        <p:spPr bwMode="auto">
          <a:xfrm>
            <a:off x="4572000" y="35734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0486" name="Picture 17" descr="ANd9GcTIbEWLi1lwwxACtK9CmzmHiGU169BEsiit37w_ZyxuUigCgmB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557338"/>
            <a:ext cx="248602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9" descr="0806_yab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1484313"/>
            <a:ext cx="2520950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6 L -0.30521 0.5185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00" y="25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22222E-6 L -0.30191 0.5298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0" y="2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-0.30087 0.5409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0" y="2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41" dur="20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45" dur="2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49" dur="2000" fill="hold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53" dur="20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5"/>
          <p:cNvSpPr txBox="1">
            <a:spLocks noChangeArrowheads="1"/>
          </p:cNvSpPr>
          <p:nvPr/>
        </p:nvSpPr>
        <p:spPr bwMode="auto">
          <a:xfrm>
            <a:off x="2339975" y="333375"/>
            <a:ext cx="6264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Поработайте в парах.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23850" y="2636838"/>
            <a:ext cx="310038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краснеющее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висящее 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срываемое</a:t>
            </a:r>
          </a:p>
        </p:txBody>
      </p:sp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468313" y="4508500"/>
            <a:ext cx="4968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Выделите суффиксы причастий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настоящего времени.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Выделите суффиксы причастий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прошедшего времени.</a:t>
            </a:r>
          </a:p>
        </p:txBody>
      </p:sp>
      <p:sp>
        <p:nvSpPr>
          <p:cNvPr id="21508" name="AutoShape 12"/>
          <p:cNvSpPr>
            <a:spLocks noChangeArrowheads="1"/>
          </p:cNvSpPr>
          <p:nvPr/>
        </p:nvSpPr>
        <p:spPr bwMode="auto">
          <a:xfrm>
            <a:off x="395288" y="1989138"/>
            <a:ext cx="3097212" cy="503237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настоящего времени</a:t>
            </a:r>
          </a:p>
        </p:txBody>
      </p:sp>
      <p:sp>
        <p:nvSpPr>
          <p:cNvPr id="21509" name="AutoShape 13"/>
          <p:cNvSpPr>
            <a:spLocks noChangeArrowheads="1"/>
          </p:cNvSpPr>
          <p:nvPr/>
        </p:nvSpPr>
        <p:spPr bwMode="auto">
          <a:xfrm>
            <a:off x="4716463" y="1989138"/>
            <a:ext cx="3168650" cy="4318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прошедшего времени</a:t>
            </a:r>
          </a:p>
        </p:txBody>
      </p:sp>
      <p:sp>
        <p:nvSpPr>
          <p:cNvPr id="3" name="TextBox 24"/>
          <p:cNvSpPr txBox="1">
            <a:spLocks noChangeArrowheads="1"/>
          </p:cNvSpPr>
          <p:nvPr/>
        </p:nvSpPr>
        <p:spPr bwMode="auto">
          <a:xfrm>
            <a:off x="4716463" y="2565400"/>
            <a:ext cx="31003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поспевшее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сорванное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очищенное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мытое</a:t>
            </a:r>
          </a:p>
        </p:txBody>
      </p:sp>
      <p:sp>
        <p:nvSpPr>
          <p:cNvPr id="4" name="TextBox 24"/>
          <p:cNvSpPr txBox="1">
            <a:spLocks noChangeArrowheads="1"/>
          </p:cNvSpPr>
          <p:nvPr/>
        </p:nvSpPr>
        <p:spPr bwMode="auto">
          <a:xfrm>
            <a:off x="2484438" y="2636838"/>
            <a:ext cx="20891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</a:rPr>
              <a:t>–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 краснеть</a:t>
            </a:r>
          </a:p>
          <a:p>
            <a:r>
              <a:rPr lang="ru-RU" sz="2800">
                <a:solidFill>
                  <a:schemeClr val="hlink"/>
                </a:solidFill>
              </a:rPr>
              <a:t>–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 висеть </a:t>
            </a:r>
          </a:p>
          <a:p>
            <a:r>
              <a:rPr lang="ru-RU" sz="2800">
                <a:solidFill>
                  <a:schemeClr val="hlink"/>
                </a:solidFill>
              </a:rPr>
              <a:t>–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 срывать</a:t>
            </a:r>
          </a:p>
        </p:txBody>
      </p:sp>
      <p:sp>
        <p:nvSpPr>
          <p:cNvPr id="5" name="TextBox 24"/>
          <p:cNvSpPr txBox="1">
            <a:spLocks noChangeArrowheads="1"/>
          </p:cNvSpPr>
          <p:nvPr/>
        </p:nvSpPr>
        <p:spPr bwMode="auto">
          <a:xfrm>
            <a:off x="6804025" y="2565400"/>
            <a:ext cx="19446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</a:rPr>
              <a:t>–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 поспеть</a:t>
            </a:r>
          </a:p>
          <a:p>
            <a:r>
              <a:rPr lang="ru-RU" sz="2800">
                <a:solidFill>
                  <a:schemeClr val="hlink"/>
                </a:solidFill>
              </a:rPr>
              <a:t>–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 сорвать</a:t>
            </a:r>
          </a:p>
          <a:p>
            <a:r>
              <a:rPr lang="ru-RU" sz="2800">
                <a:solidFill>
                  <a:schemeClr val="hlink"/>
                </a:solidFill>
              </a:rPr>
              <a:t>–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 очистить</a:t>
            </a:r>
          </a:p>
          <a:p>
            <a:r>
              <a:rPr lang="ru-RU" sz="2800">
                <a:solidFill>
                  <a:schemeClr val="hlink"/>
                </a:solidFill>
              </a:rPr>
              <a:t>–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 мыть</a:t>
            </a:r>
          </a:p>
        </p:txBody>
      </p:sp>
      <p:sp>
        <p:nvSpPr>
          <p:cNvPr id="7" name="TextBox 24"/>
          <p:cNvSpPr txBox="1">
            <a:spLocks noChangeArrowheads="1"/>
          </p:cNvSpPr>
          <p:nvPr/>
        </p:nvSpPr>
        <p:spPr bwMode="auto">
          <a:xfrm>
            <a:off x="323850" y="2636838"/>
            <a:ext cx="310038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красне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ющ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ее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вис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ящ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ее 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срыва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ем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ое</a:t>
            </a:r>
          </a:p>
        </p:txBody>
      </p:sp>
      <p:sp>
        <p:nvSpPr>
          <p:cNvPr id="8" name="TextBox 24"/>
          <p:cNvSpPr txBox="1">
            <a:spLocks noChangeArrowheads="1"/>
          </p:cNvSpPr>
          <p:nvPr/>
        </p:nvSpPr>
        <p:spPr bwMode="auto">
          <a:xfrm>
            <a:off x="4716463" y="2565400"/>
            <a:ext cx="31003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поспе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вш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ее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сорва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нн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очищ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енн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ое</a:t>
            </a:r>
          </a:p>
          <a:p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мы</a:t>
            </a:r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т</a:t>
            </a:r>
            <a:r>
              <a:rPr lang="ru-RU" sz="2800">
                <a:solidFill>
                  <a:schemeClr val="hlink"/>
                </a:solidFill>
                <a:latin typeface="Calibri" pitchFamily="34" charset="0"/>
              </a:rPr>
              <a:t>ое</a:t>
            </a:r>
          </a:p>
        </p:txBody>
      </p:sp>
      <p:pic>
        <p:nvPicPr>
          <p:cNvPr id="21515" name="Picture 20" descr="jabloko-na-kvadrate-tes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37063"/>
            <a:ext cx="3132138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6" name="TextBox 5"/>
          <p:cNvSpPr txBox="1">
            <a:spLocks noChangeArrowheads="1"/>
          </p:cNvSpPr>
          <p:nvPr/>
        </p:nvSpPr>
        <p:spPr bwMode="auto">
          <a:xfrm>
            <a:off x="2339975" y="836613"/>
            <a:ext cx="6192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Рядом с причастиями запишите глаголы, от которых они образованы.</a:t>
            </a:r>
          </a:p>
        </p:txBody>
      </p:sp>
      <p:pic>
        <p:nvPicPr>
          <p:cNvPr id="21517" name="Picture 23" descr="ANd9GcTrOhXHuQqQvIj5xcHfJknKXlHwxiTw07f4hTIjJACGtV2muhNxa7rzqX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260350"/>
            <a:ext cx="1800225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  <p:bldP spid="2" grpId="0" uiExpand="1" build="allAtOnce"/>
      <p:bldP spid="3" grpId="0" build="p"/>
      <p:bldP spid="4" grpId="0" build="p"/>
      <p:bldP spid="5" grpId="0" build="p"/>
      <p:bldP spid="7" grpId="0" uiExpand="1" build="p"/>
      <p:bldP spid="8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509</Words>
  <Application>Microsoft Office PowerPoint</Application>
  <PresentationFormat>Экран (4:3)</PresentationFormat>
  <Paragraphs>157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Грамматическое значение причастия.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40</cp:revision>
  <dcterms:created xsi:type="dcterms:W3CDTF">2013-06-11T07:56:04Z</dcterms:created>
  <dcterms:modified xsi:type="dcterms:W3CDTF">2014-02-12T11:27:43Z</dcterms:modified>
</cp:coreProperties>
</file>