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1"/>
  </p:notesMasterIdLst>
  <p:sldIdLst>
    <p:sldId id="257" r:id="rId2"/>
    <p:sldId id="270" r:id="rId3"/>
    <p:sldId id="271" r:id="rId4"/>
    <p:sldId id="256" r:id="rId5"/>
    <p:sldId id="269" r:id="rId6"/>
    <p:sldId id="258" r:id="rId7"/>
    <p:sldId id="274" r:id="rId8"/>
    <p:sldId id="259" r:id="rId9"/>
    <p:sldId id="260" r:id="rId10"/>
    <p:sldId id="261" r:id="rId11"/>
    <p:sldId id="262" r:id="rId12"/>
    <p:sldId id="264" r:id="rId13"/>
    <p:sldId id="263" r:id="rId14"/>
    <p:sldId id="265" r:id="rId15"/>
    <p:sldId id="266" r:id="rId16"/>
    <p:sldId id="272" r:id="rId17"/>
    <p:sldId id="273" r:id="rId18"/>
    <p:sldId id="267" r:id="rId19"/>
    <p:sldId id="268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FFFF66"/>
    <a:srgbClr val="000066"/>
    <a:srgbClr val="00CC00"/>
    <a:srgbClr val="FFCC00"/>
    <a:srgbClr val="00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50338A1-7AEC-4A6C-AF41-57BF5E13E8A3}" type="datetimeFigureOut">
              <a:rPr lang="ru-RU"/>
              <a:pPr>
                <a:defRPr/>
              </a:pPr>
              <a:t>23.12.2012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E06C7CD-E360-42C8-B057-050F30D7D5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3F9934-038C-449D-A601-AFAF02C17EE8}" type="datetimeFigureOut">
              <a:rPr lang="ru-RU"/>
              <a:pPr>
                <a:defRPr/>
              </a:pPr>
              <a:t>23.12.2012</a:t>
            </a:fld>
            <a:endParaRPr lang="ru-RU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5CD00-81AE-406E-91F4-CDCE7E327A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D06ED5-D20C-481B-A6EE-BC6A3F9BC119}" type="datetimeFigureOut">
              <a:rPr lang="ru-RU"/>
              <a:pPr>
                <a:defRPr/>
              </a:pPr>
              <a:t>23.12.2012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B3E9EB-03B4-426C-9DBF-4B1FFA82B1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D5DB2A-A142-4115-9989-A510FCF5073A}" type="datetimeFigureOut">
              <a:rPr lang="ru-RU"/>
              <a:pPr>
                <a:defRPr/>
              </a:pPr>
              <a:t>23.12.2012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2BD90-6552-4AE1-8A73-01510C8FB4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2793E-45C8-45B4-805C-A3C73F42B002}" type="datetimeFigureOut">
              <a:rPr lang="ru-RU"/>
              <a:pPr>
                <a:defRPr/>
              </a:pPr>
              <a:t>23.12.2012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B42D8C-9069-4FD6-84D6-5549638D65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E275A-CD6D-49DB-B4CC-5B3FD79B763D}" type="datetimeFigureOut">
              <a:rPr lang="ru-RU"/>
              <a:pPr>
                <a:defRPr/>
              </a:pPr>
              <a:t>23.12.2012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EADBC4-BCDE-40CD-8B59-C1A7298464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10AA96-DD61-41D1-93B5-1A7F5D064909}" type="datetimeFigureOut">
              <a:rPr lang="ru-RU"/>
              <a:pPr>
                <a:defRPr/>
              </a:pPr>
              <a:t>23.12.2012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7A21AA-456C-4681-BE1E-6996438EFF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1EC4A8-BBB4-48D8-8B0F-EBAF3AB3FD86}" type="datetimeFigureOut">
              <a:rPr lang="ru-RU"/>
              <a:pPr>
                <a:defRPr/>
              </a:pPr>
              <a:t>23.12.2012</a:t>
            </a:fld>
            <a:endParaRPr lang="ru-RU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45DFC5-5DCE-4900-9A5A-75E9E7894E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82D81-2CFE-4922-A1A3-122DBE683031}" type="datetimeFigureOut">
              <a:rPr lang="ru-RU"/>
              <a:pPr>
                <a:defRPr/>
              </a:pPr>
              <a:t>23.12.2012</a:t>
            </a:fld>
            <a:endParaRPr lang="ru-R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C1B08B-9C6C-4D1B-BEC9-11089A78B3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D6A0D2-F9C2-4028-931A-0F1E9F7C5285}" type="datetimeFigureOut">
              <a:rPr lang="ru-RU"/>
              <a:pPr>
                <a:defRPr/>
              </a:pPr>
              <a:t>23.12.2012</a:t>
            </a:fld>
            <a:endParaRPr lang="ru-RU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EF22BB-E4A3-491C-8BA7-33D41DE6E4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B3C6F-9012-495E-BE40-66362639A420}" type="datetimeFigureOut">
              <a:rPr lang="ru-RU"/>
              <a:pPr>
                <a:defRPr/>
              </a:pPr>
              <a:t>23.12.2012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DFB03-303D-412A-8DC0-B37B954EF5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92F50-A303-45C0-8826-ED7955278B46}" type="datetimeFigureOut">
              <a:rPr lang="ru-RU"/>
              <a:pPr>
                <a:defRPr/>
              </a:pPr>
              <a:t>23.12.2012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43A830-35FA-4615-AD7A-A919569EF5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C30336F-07C0-4C8E-9596-207187BB1E90}" type="datetimeFigureOut">
              <a:rPr lang="ru-RU"/>
              <a:pPr>
                <a:defRPr/>
              </a:pPr>
              <a:t>23.12.2012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06C6128-8454-4292-87D6-5B8DCD710D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3" r:id="rId3"/>
    <p:sldLayoutId id="2147483730" r:id="rId4"/>
    <p:sldLayoutId id="2147483729" r:id="rId5"/>
    <p:sldLayoutId id="2147483728" r:id="rId6"/>
    <p:sldLayoutId id="2147483727" r:id="rId7"/>
    <p:sldLayoutId id="2147483726" r:id="rId8"/>
    <p:sldLayoutId id="2147483734" r:id="rId9"/>
    <p:sldLayoutId id="2147483725" r:id="rId10"/>
    <p:sldLayoutId id="2147483724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DEAE00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DEAE00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B77BB4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8146104" cy="1152128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  <a:effectLst/>
              </a:rPr>
              <a:t>Отгадай загадку</a:t>
            </a:r>
            <a:endParaRPr lang="ru-RU">
              <a:solidFill>
                <a:srgbClr val="FFFF66"/>
              </a:solidFill>
              <a:effectLst/>
            </a:endParaRPr>
          </a:p>
        </p:txBody>
      </p:sp>
      <p:sp>
        <p:nvSpPr>
          <p:cNvPr id="14338" name="Текст 2"/>
          <p:cNvSpPr>
            <a:spLocks noGrp="1"/>
          </p:cNvSpPr>
          <p:nvPr>
            <p:ph type="body" idx="1"/>
          </p:nvPr>
        </p:nvSpPr>
        <p:spPr>
          <a:xfrm>
            <a:off x="323850" y="765175"/>
            <a:ext cx="8496300" cy="5759450"/>
          </a:xfrm>
        </p:spPr>
        <p:txBody>
          <a:bodyPr/>
          <a:lstStyle/>
          <a:p>
            <a:pPr algn="ctr"/>
            <a:endParaRPr lang="ru-RU" sz="5400" smtClean="0">
              <a:solidFill>
                <a:srgbClr val="FFCC00"/>
              </a:solidFill>
            </a:endParaRPr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339725" y="620713"/>
            <a:ext cx="8496300" cy="5761037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4800" b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Французы называли такое изображение «мёртвая, или неживая природа», немцы и голландцы – «тихая и безмолвная жизнь вещей».</a:t>
            </a:r>
            <a:r>
              <a:rPr lang="ru-RU" sz="4800" b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36637"/>
            <a:ext cx="7772400" cy="600075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Поиск решения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23554" name="Текст 2"/>
          <p:cNvSpPr>
            <a:spLocks noGrp="1"/>
          </p:cNvSpPr>
          <p:nvPr>
            <p:ph type="body" idx="1"/>
          </p:nvPr>
        </p:nvSpPr>
        <p:spPr>
          <a:xfrm>
            <a:off x="539750" y="1341438"/>
            <a:ext cx="7772400" cy="5732462"/>
          </a:xfrm>
        </p:spPr>
        <p:txBody>
          <a:bodyPr/>
          <a:lstStyle/>
          <a:p>
            <a:pPr algn="ctr"/>
            <a:endParaRPr lang="ru-RU" sz="2900" smtClean="0">
              <a:solidFill>
                <a:srgbClr val="FFC000"/>
              </a:solidFill>
            </a:endParaRPr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395288" y="1052513"/>
            <a:ext cx="8353425" cy="5616575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900">
                <a:solidFill>
                  <a:srgbClr val="000066"/>
                </a:solidFill>
              </a:rPr>
              <a:t>Натюрморты бывают разные. Всё зависит от того, что хочет изобразить художник. Ты рассмотрел два натюрморта. Первый –  </a:t>
            </a:r>
            <a:r>
              <a:rPr lang="ru-RU" sz="2900" b="1">
                <a:solidFill>
                  <a:srgbClr val="000066"/>
                </a:solidFill>
              </a:rPr>
              <a:t>учебный</a:t>
            </a:r>
            <a:r>
              <a:rPr lang="ru-RU" sz="2900">
                <a:solidFill>
                  <a:srgbClr val="000066"/>
                </a:solidFill>
              </a:rPr>
              <a:t>. На нём нарисованы два геометрических тела – куб и шар. Художнику нужно было как можно точнее передать их форму и объём. Перед вторым художником стояла задача </a:t>
            </a:r>
            <a:r>
              <a:rPr lang="ru-RU" sz="2900" b="1">
                <a:solidFill>
                  <a:srgbClr val="000066"/>
                </a:solidFill>
              </a:rPr>
              <a:t>творческая</a:t>
            </a:r>
            <a:r>
              <a:rPr lang="ru-RU" sz="2900">
                <a:solidFill>
                  <a:srgbClr val="000066"/>
                </a:solidFill>
              </a:rPr>
              <a:t> – выразить своё восхищение роскошными букетами благоухающих роз, создать их образ, дать зрителю почувствовать атмосферу праздника.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Поиск решения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24578" name="Текст 2"/>
          <p:cNvSpPr>
            <a:spLocks noGrp="1"/>
          </p:cNvSpPr>
          <p:nvPr>
            <p:ph type="body" idx="1"/>
          </p:nvPr>
        </p:nvSpPr>
        <p:spPr>
          <a:xfrm>
            <a:off x="4211638" y="6092825"/>
            <a:ext cx="3960812" cy="765175"/>
          </a:xfrm>
        </p:spPr>
        <p:txBody>
          <a:bodyPr/>
          <a:lstStyle/>
          <a:p>
            <a:r>
              <a:rPr lang="ru-RU" sz="3200" smtClean="0">
                <a:solidFill>
                  <a:srgbClr val="000066"/>
                </a:solidFill>
              </a:rPr>
              <a:t>Татьяна Гордиенко</a:t>
            </a:r>
          </a:p>
        </p:txBody>
      </p:sp>
      <p:pic>
        <p:nvPicPr>
          <p:cNvPr id="7170" name="Picture 2" descr="C:\Users\msi\Downloads\рисунок\Tatyana_Gordienko_40h30_20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62388" y="2060575"/>
            <a:ext cx="5089525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 descr="C:\Users\msi\Downloads\рисунок\0_6872f_45f8475b_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2060575"/>
            <a:ext cx="2881313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Выноска-облако 3"/>
          <p:cNvSpPr/>
          <p:nvPr/>
        </p:nvSpPr>
        <p:spPr>
          <a:xfrm>
            <a:off x="107950" y="0"/>
            <a:ext cx="8616950" cy="2060575"/>
          </a:xfrm>
          <a:prstGeom prst="cloud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>
                <a:solidFill>
                  <a:srgbClr val="4C6312"/>
                </a:solidFill>
                <a:latin typeface="Times New Roman" pitchFamily="18" charset="0"/>
                <a:cs typeface="Times New Roman" pitchFamily="18" charset="0"/>
              </a:rPr>
              <a:t>Какой натюрморт можно считать учебным рисунком, а какой – творческой работой?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260350"/>
            <a:ext cx="7772400" cy="792163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endParaRPr lang="ru-RU" sz="4000">
              <a:solidFill>
                <a:srgbClr val="FFFF66"/>
              </a:solidFill>
            </a:endParaRPr>
          </a:p>
        </p:txBody>
      </p:sp>
      <p:sp>
        <p:nvSpPr>
          <p:cNvPr id="25602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9219" name="Picture 3" descr="C:\Users\msi\Downloads\рисунок\куб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913" y="2081213"/>
            <a:ext cx="6324600" cy="451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Овальная выноска 3"/>
          <p:cNvSpPr/>
          <p:nvPr/>
        </p:nvSpPr>
        <p:spPr>
          <a:xfrm>
            <a:off x="206375" y="0"/>
            <a:ext cx="8964613" cy="2081213"/>
          </a:xfrm>
          <a:prstGeom prst="wedgeEllipse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Где расположен источник света? Найдите свет, тень, полутень, падающую тень.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2050" name="Picture 2" descr="C:\Users\msi\Downloads\рисунок\5170928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4638" y="1989138"/>
            <a:ext cx="6096000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23528" y="0"/>
            <a:ext cx="8820472" cy="1988840"/>
          </a:xfrm>
          <a:prstGeom prst="wedgeEllipse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Где расположен источник света? Найдите свет, тень, полутень, падающую тень.</a:t>
            </a:r>
            <a:endParaRPr lang="ru-RU" sz="2800"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1026" name="Picture 2" descr="C:\Users\msi\Downloads\рисунок\698fb6f535b0e2ae67e3f0195c282f8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0338" y="1652588"/>
            <a:ext cx="3482975" cy="520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916832"/>
          </a:xfrm>
          <a:prstGeom prst="wedgeEllipse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Где расположен источник света? Найдите свет, тень, полутень, падающую тень.</a:t>
            </a:r>
            <a:endParaRPr lang="ru-RU" sz="2800"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88640"/>
            <a:ext cx="7772400" cy="1512168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Выражение решения проблемы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algn="ctr"/>
            <a:r>
              <a:rPr lang="ru-RU" sz="5400" b="1" smtClean="0">
                <a:solidFill>
                  <a:srgbClr val="002060"/>
                </a:solidFill>
              </a:rPr>
              <a:t>Для чего художники пишут картины?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260350"/>
            <a:ext cx="7772400" cy="11525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9698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1026" name="Picture 2" descr="C:\Users\msi\Downloads\Новая папка\крандаш нат - копия (2) - коп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700213"/>
            <a:ext cx="3121025" cy="234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C:\Users\msi\Downloads\Новая папка\крандаш нат - копия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0425" y="4305300"/>
            <a:ext cx="3121025" cy="234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C:\Users\msi\Downloads\Новая папка\крандаш нат - копия (3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1700213"/>
            <a:ext cx="3121025" cy="234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C:\Users\msi\Downloads\Новая папка\крандаш нат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19700" y="4305300"/>
            <a:ext cx="3121025" cy="234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3" name="Прямоугольник 3"/>
          <p:cNvSpPr>
            <a:spLocks noChangeArrowheads="1"/>
          </p:cNvSpPr>
          <p:nvPr/>
        </p:nvSpPr>
        <p:spPr bwMode="auto">
          <a:xfrm>
            <a:off x="280988" y="1679575"/>
            <a:ext cx="57943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latin typeface="Constantia" pitchFamily="18" charset="0"/>
              </a:rPr>
              <a:t>1</a:t>
            </a:r>
          </a:p>
        </p:txBody>
      </p:sp>
      <p:sp>
        <p:nvSpPr>
          <p:cNvPr id="29704" name="Прямоугольник 4"/>
          <p:cNvSpPr>
            <a:spLocks noChangeArrowheads="1"/>
          </p:cNvSpPr>
          <p:nvPr/>
        </p:nvSpPr>
        <p:spPr bwMode="auto">
          <a:xfrm>
            <a:off x="280988" y="4373563"/>
            <a:ext cx="5461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latin typeface="Constantia" pitchFamily="18" charset="0"/>
              </a:rPr>
              <a:t>2</a:t>
            </a:r>
          </a:p>
        </p:txBody>
      </p:sp>
      <p:sp>
        <p:nvSpPr>
          <p:cNvPr id="29705" name="Прямоугольник 5"/>
          <p:cNvSpPr>
            <a:spLocks noChangeArrowheads="1"/>
          </p:cNvSpPr>
          <p:nvPr/>
        </p:nvSpPr>
        <p:spPr bwMode="auto">
          <a:xfrm>
            <a:off x="4572000" y="1700213"/>
            <a:ext cx="6810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latin typeface="Constantia" pitchFamily="18" charset="0"/>
              </a:rPr>
              <a:t>3</a:t>
            </a:r>
          </a:p>
        </p:txBody>
      </p:sp>
      <p:sp>
        <p:nvSpPr>
          <p:cNvPr id="29706" name="Прямоугольник 6"/>
          <p:cNvSpPr>
            <a:spLocks noChangeArrowheads="1"/>
          </p:cNvSpPr>
          <p:nvPr/>
        </p:nvSpPr>
        <p:spPr bwMode="auto">
          <a:xfrm>
            <a:off x="4572000" y="4373563"/>
            <a:ext cx="6540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latin typeface="Constantia" pitchFamily="18" charset="0"/>
              </a:rPr>
              <a:t>4</a:t>
            </a:r>
          </a:p>
        </p:txBody>
      </p:sp>
      <p:sp>
        <p:nvSpPr>
          <p:cNvPr id="8" name="Выноска-облако 7"/>
          <p:cNvSpPr/>
          <p:nvPr/>
        </p:nvSpPr>
        <p:spPr>
          <a:xfrm>
            <a:off x="0" y="0"/>
            <a:ext cx="9144000" cy="1679575"/>
          </a:xfrm>
          <a:prstGeom prst="cloudCallou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Составьте </a:t>
            </a:r>
            <a:r>
              <a:rPr lang="ru-RU" sz="36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план работы над натюрмортом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22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323850" y="333375"/>
            <a:ext cx="8569325" cy="5832475"/>
          </a:xfrm>
          <a:prstGeom prst="wedgeRoundRect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3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Выполните рисунок с натуры:</a:t>
            </a:r>
          </a:p>
          <a:p>
            <a:pPr algn="ctr"/>
            <a:endParaRPr lang="ru-RU" sz="36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AutoNum type="arabicPeriod"/>
            </a:pPr>
            <a:r>
              <a:rPr lang="ru-RU" sz="3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Наметьте очертания предметов.</a:t>
            </a:r>
          </a:p>
          <a:p>
            <a:pPr>
              <a:buFontTx/>
              <a:buAutoNum type="arabicPeriod"/>
            </a:pPr>
            <a:r>
              <a:rPr lang="ru-RU" sz="3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Выполните рисунок.</a:t>
            </a:r>
          </a:p>
          <a:p>
            <a:pPr>
              <a:buFontTx/>
              <a:buAutoNum type="arabicPeriod"/>
            </a:pPr>
            <a:r>
              <a:rPr lang="ru-RU" sz="3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Проработайте объём предметов.</a:t>
            </a:r>
          </a:p>
          <a:p>
            <a:pPr>
              <a:buFontTx/>
              <a:buAutoNum type="arabicPeriod"/>
            </a:pPr>
            <a:r>
              <a:rPr lang="ru-RU" sz="3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Завершите проработку объёма предметов и фона.</a:t>
            </a:r>
          </a:p>
          <a:p>
            <a:endParaRPr lang="ru-RU" sz="36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548680"/>
            <a:ext cx="7772400" cy="72008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Рефлексия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225" y="1557338"/>
            <a:ext cx="7772400" cy="504031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FFCC00"/>
                </a:solidFill>
              </a:rPr>
              <a:t>Оцените свою работу на уроке: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00CC00"/>
                </a:solidFill>
              </a:rPr>
              <a:t>– Что тебе нужно было сделать?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00B0F0"/>
                </a:solidFill>
              </a:rPr>
              <a:t>– Задание выполнено в полном объёме? Без ошибок?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FF0000"/>
                </a:solidFill>
              </a:rPr>
              <a:t>– Ты выполнил работу самостоятельно или с помощью? С чьей? 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7030A0"/>
                </a:solidFill>
              </a:rPr>
              <a:t>– Как бы ты оценил свою работу?</a:t>
            </a:r>
          </a:p>
          <a:p>
            <a:pPr algn="ctr">
              <a:lnSpc>
                <a:spcPct val="90000"/>
              </a:lnSpc>
            </a:pPr>
            <a:endParaRPr lang="ru-RU" sz="3700" b="1" smtClean="0">
              <a:solidFill>
                <a:srgbClr val="FFCC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332656"/>
            <a:ext cx="7772400" cy="936104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Домашнее задание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32770" name="Текст 2"/>
          <p:cNvSpPr>
            <a:spLocks noGrp="1"/>
          </p:cNvSpPr>
          <p:nvPr>
            <p:ph type="body" idx="1"/>
          </p:nvPr>
        </p:nvSpPr>
        <p:spPr>
          <a:xfrm>
            <a:off x="530225" y="1844675"/>
            <a:ext cx="7772400" cy="4176713"/>
          </a:xfrm>
        </p:spPr>
        <p:txBody>
          <a:bodyPr/>
          <a:lstStyle/>
          <a:p>
            <a:pPr algn="just"/>
            <a:endParaRPr lang="ru-RU" sz="4800" smtClean="0">
              <a:solidFill>
                <a:srgbClr val="FFC000"/>
              </a:solidFill>
            </a:endParaRPr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395288" y="1484313"/>
            <a:ext cx="8424862" cy="5184775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Принести альбом, цветные карандаши (лучше всего акварельные).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362" name="Текст 2"/>
          <p:cNvSpPr>
            <a:spLocks noGrp="1"/>
          </p:cNvSpPr>
          <p:nvPr>
            <p:ph type="body" idx="1"/>
          </p:nvPr>
        </p:nvSpPr>
        <p:spPr>
          <a:xfrm>
            <a:off x="415925" y="5870575"/>
            <a:ext cx="7772400" cy="754063"/>
          </a:xfrm>
        </p:spPr>
        <p:txBody>
          <a:bodyPr/>
          <a:lstStyle/>
          <a:p>
            <a:pPr algn="ctr"/>
            <a:r>
              <a:rPr lang="ru-RU" sz="4000" smtClean="0">
                <a:solidFill>
                  <a:srgbClr val="000066"/>
                </a:solidFill>
              </a:rPr>
              <a:t>Влад Попов «Натюрморт»</a:t>
            </a:r>
          </a:p>
        </p:txBody>
      </p:sp>
      <p:pic>
        <p:nvPicPr>
          <p:cNvPr id="1026" name="Picture 2" descr="C:\Users\msi\Downloads\рисунок\img1_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279400"/>
            <a:ext cx="7556500" cy="558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386" name="Текст 2"/>
          <p:cNvSpPr>
            <a:spLocks noGrp="1"/>
          </p:cNvSpPr>
          <p:nvPr>
            <p:ph type="body" idx="1"/>
          </p:nvPr>
        </p:nvSpPr>
        <p:spPr>
          <a:xfrm>
            <a:off x="581025" y="5951538"/>
            <a:ext cx="7772400" cy="788987"/>
          </a:xfrm>
        </p:spPr>
        <p:txBody>
          <a:bodyPr/>
          <a:lstStyle/>
          <a:p>
            <a:pPr algn="ctr"/>
            <a:r>
              <a:rPr lang="ru-RU" sz="3600" smtClean="0">
                <a:solidFill>
                  <a:srgbClr val="000066"/>
                </a:solidFill>
              </a:rPr>
              <a:t>Владимир Стожаров «Натюрморт» </a:t>
            </a:r>
          </a:p>
        </p:txBody>
      </p:sp>
      <p:pic>
        <p:nvPicPr>
          <p:cNvPr id="16387" name="Picture 2" descr="C:\Users\msi\Downloads\вл стожаров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549275"/>
            <a:ext cx="7586662" cy="544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1" y="116632"/>
            <a:ext cx="8938383" cy="1008112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5400" dirty="0"/>
              <a:t>Натюрморт. Рисуем с натуры</a:t>
            </a:r>
          </a:p>
        </p:txBody>
      </p:sp>
      <p:sp>
        <p:nvSpPr>
          <p:cNvPr id="1741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7075" y="5153025"/>
            <a:ext cx="7854950" cy="1444625"/>
          </a:xfrm>
        </p:spPr>
        <p:txBody>
          <a:bodyPr/>
          <a:lstStyle/>
          <a:p>
            <a:pPr marR="0"/>
            <a:r>
              <a:rPr lang="ru-RU" smtClean="0">
                <a:solidFill>
                  <a:srgbClr val="000066"/>
                </a:solidFill>
              </a:rPr>
              <a:t>Изобразительное искусство. 2</a:t>
            </a:r>
            <a:r>
              <a:rPr lang="ru-RU" smtClean="0">
                <a:solidFill>
                  <a:srgbClr val="000066"/>
                </a:solidFill>
                <a:latin typeface="Arial" charset="0"/>
              </a:rPr>
              <a:t>-</a:t>
            </a:r>
            <a:r>
              <a:rPr lang="ru-RU" smtClean="0">
                <a:solidFill>
                  <a:srgbClr val="000066"/>
                </a:solidFill>
              </a:rPr>
              <a:t>й класс</a:t>
            </a:r>
            <a:r>
              <a:rPr lang="ru-RU" smtClean="0">
                <a:solidFill>
                  <a:srgbClr val="000066"/>
                </a:solidFill>
                <a:latin typeface="Arial" charset="0"/>
              </a:rPr>
              <a:t>.</a:t>
            </a:r>
          </a:p>
          <a:p>
            <a:pPr marR="0"/>
            <a:r>
              <a:rPr lang="ru-RU" smtClean="0">
                <a:solidFill>
                  <a:srgbClr val="000066"/>
                </a:solidFill>
              </a:rPr>
              <a:t>Урок 15</a:t>
            </a:r>
            <a:r>
              <a:rPr lang="ru-RU" smtClean="0">
                <a:solidFill>
                  <a:srgbClr val="000066"/>
                </a:solidFill>
                <a:latin typeface="Arial" charset="0"/>
              </a:rPr>
              <a:t>.</a:t>
            </a:r>
          </a:p>
        </p:txBody>
      </p:sp>
      <p:pic>
        <p:nvPicPr>
          <p:cNvPr id="17411" name="Picture 5" descr="sova-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4191000"/>
            <a:ext cx="2130425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Прямоугольник 4"/>
          <p:cNvSpPr>
            <a:spLocks noChangeArrowheads="1"/>
          </p:cNvSpPr>
          <p:nvPr/>
        </p:nvSpPr>
        <p:spPr bwMode="auto">
          <a:xfrm>
            <a:off x="6116638" y="6192838"/>
            <a:ext cx="2559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© </a:t>
            </a:r>
            <a:r>
              <a:rPr lang="en-US">
                <a:solidFill>
                  <a:srgbClr val="002060"/>
                </a:solidFill>
                <a:latin typeface="Constantia" pitchFamily="18" charset="0"/>
              </a:rPr>
              <a:t>ООО </a:t>
            </a:r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«Баласс», 2012</a:t>
            </a:r>
            <a:r>
              <a:rPr lang="ru-RU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17413" name="Picture 2" descr="C:\Users\msi\Downloads\рисунок\5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55875" y="1196975"/>
            <a:ext cx="5026025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434" name="Текст 2"/>
          <p:cNvSpPr>
            <a:spLocks noGrp="1"/>
          </p:cNvSpPr>
          <p:nvPr>
            <p:ph type="body" idx="1"/>
          </p:nvPr>
        </p:nvSpPr>
        <p:spPr>
          <a:xfrm>
            <a:off x="900113" y="6038850"/>
            <a:ext cx="7772400" cy="819150"/>
          </a:xfrm>
        </p:spPr>
        <p:txBody>
          <a:bodyPr/>
          <a:lstStyle/>
          <a:p>
            <a:pPr algn="ctr"/>
            <a:endParaRPr lang="ru-RU" sz="4000" smtClean="0">
              <a:solidFill>
                <a:srgbClr val="000066"/>
              </a:solidFill>
            </a:endParaRPr>
          </a:p>
        </p:txBody>
      </p:sp>
      <p:pic>
        <p:nvPicPr>
          <p:cNvPr id="4098" name="Picture 2" descr="C:\Users\msi\Downloads\рисунок\image0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9613" y="388938"/>
            <a:ext cx="5040312" cy="626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458" name="Текст 2"/>
          <p:cNvSpPr>
            <a:spLocks noGrp="1"/>
          </p:cNvSpPr>
          <p:nvPr>
            <p:ph type="body" idx="1"/>
          </p:nvPr>
        </p:nvSpPr>
        <p:spPr>
          <a:xfrm>
            <a:off x="601663" y="5740400"/>
            <a:ext cx="7772400" cy="862013"/>
          </a:xfrm>
        </p:spPr>
        <p:txBody>
          <a:bodyPr/>
          <a:lstStyle/>
          <a:p>
            <a:pPr algn="ctr"/>
            <a:r>
              <a:rPr lang="ru-RU" sz="3600" smtClean="0">
                <a:solidFill>
                  <a:srgbClr val="000066"/>
                </a:solidFill>
              </a:rPr>
              <a:t>Е. Говорова </a:t>
            </a:r>
            <a:r>
              <a:rPr lang="ru-RU" sz="3600" smtClean="0">
                <a:solidFill>
                  <a:srgbClr val="000066"/>
                </a:solidFill>
                <a:latin typeface="Arial" charset="0"/>
              </a:rPr>
              <a:t>«</a:t>
            </a:r>
            <a:r>
              <a:rPr lang="ru-RU" sz="3600" smtClean="0">
                <a:solidFill>
                  <a:srgbClr val="000066"/>
                </a:solidFill>
              </a:rPr>
              <a:t>Натюрморт</a:t>
            </a:r>
            <a:r>
              <a:rPr lang="ru-RU" sz="3600" smtClean="0">
                <a:solidFill>
                  <a:srgbClr val="000066"/>
                </a:solidFill>
                <a:latin typeface="Arial" charset="0"/>
              </a:rPr>
              <a:t>»</a:t>
            </a:r>
          </a:p>
        </p:txBody>
      </p:sp>
      <p:pic>
        <p:nvPicPr>
          <p:cNvPr id="5122" name="Picture 2" descr="C:\Users\msi\Downloads\рисунок\artlib_gallery-38860-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1200" y="333375"/>
            <a:ext cx="7507288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549275"/>
            <a:ext cx="7907337" cy="10795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sz="5400">
              <a:solidFill>
                <a:srgbClr val="FFC000"/>
              </a:solidFill>
            </a:endParaRPr>
          </a:p>
        </p:txBody>
      </p:sp>
      <p:sp>
        <p:nvSpPr>
          <p:cNvPr id="20482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3388" y="2673350"/>
            <a:ext cx="3201987" cy="375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7788" y="2673350"/>
            <a:ext cx="5019675" cy="368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Овальная выноска 3"/>
          <p:cNvSpPr/>
          <p:nvPr/>
        </p:nvSpPr>
        <p:spPr>
          <a:xfrm>
            <a:off x="0" y="115888"/>
            <a:ext cx="9144000" cy="2736850"/>
          </a:xfrm>
          <a:prstGeom prst="wedgeEllipseCallout">
            <a:avLst>
              <a:gd name="adj1" fmla="val -8740"/>
              <a:gd name="adj2" fmla="val 57886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Представьте себе, что один натюрморт художнику заказал учитель рисования, а другой – дизайнер интерьера. Как вы думаете, какой из этих натюрмортов заказал учитель, а какой – дизайнер?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225" y="1916113"/>
            <a:ext cx="7772400" cy="4465637"/>
          </a:xfrm>
        </p:spPr>
        <p:txBody>
          <a:bodyPr>
            <a:normAutofit fontScale="85000" lnSpcReduction="10000"/>
          </a:bodyPr>
          <a:lstStyle/>
          <a:p>
            <a:pPr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7100" dirty="0">
                <a:solidFill>
                  <a:srgbClr val="FFC000"/>
                </a:solidFill>
              </a:rPr>
              <a:t>Для чего художники пишут картины?</a:t>
            </a:r>
          </a:p>
          <a:p>
            <a:pPr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sz="8600" dirty="0">
              <a:solidFill>
                <a:srgbClr val="FFC000"/>
              </a:solidFill>
            </a:endParaRPr>
          </a:p>
          <a:p>
            <a:pPr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600" i="1" dirty="0" smtClean="0">
                <a:solidFill>
                  <a:srgbClr val="002060"/>
                </a:solidFill>
              </a:rPr>
              <a:t>Возможны и другие варианты проблемного вопроса</a:t>
            </a:r>
            <a:endParaRPr lang="ru-RU" sz="3600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7907216" cy="108012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5400" smtClean="0">
                <a:solidFill>
                  <a:srgbClr val="FFC000"/>
                </a:solidFill>
              </a:rPr>
              <a:t>Учебный </a:t>
            </a:r>
            <a:r>
              <a:rPr lang="ru-RU" sz="5400" smtClean="0"/>
              <a:t>         </a:t>
            </a:r>
            <a:r>
              <a:rPr lang="ru-RU" sz="5400" smtClean="0">
                <a:solidFill>
                  <a:srgbClr val="FFC000"/>
                </a:solidFill>
              </a:rPr>
              <a:t>Творческий</a:t>
            </a:r>
            <a:endParaRPr lang="ru-RU" sz="5400">
              <a:solidFill>
                <a:srgbClr val="FFC000"/>
              </a:solidFill>
            </a:endParaRPr>
          </a:p>
        </p:txBody>
      </p:sp>
      <p:sp>
        <p:nvSpPr>
          <p:cNvPr id="22530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7813" y="2492375"/>
            <a:ext cx="3357562" cy="393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13188" y="2492375"/>
            <a:ext cx="5019675" cy="368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 стрелкой 4"/>
          <p:cNvCxnSpPr/>
          <p:nvPr/>
        </p:nvCxnSpPr>
        <p:spPr>
          <a:xfrm flipH="1">
            <a:off x="1957388" y="1557338"/>
            <a:ext cx="958850" cy="79216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6396038" y="1557338"/>
            <a:ext cx="912812" cy="79216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ppt/theme/themeOverride2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370</TotalTime>
  <Words>221</Words>
  <Application>Microsoft Office PowerPoint</Application>
  <PresentationFormat>Экран (4:3)</PresentationFormat>
  <Paragraphs>33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19</vt:i4>
      </vt:variant>
    </vt:vector>
  </HeadingPairs>
  <TitlesOfParts>
    <vt:vector size="28" baseType="lpstr">
      <vt:lpstr>Constantia</vt:lpstr>
      <vt:lpstr>Arial</vt:lpstr>
      <vt:lpstr>Calibri</vt:lpstr>
      <vt:lpstr>Wingdings 2</vt:lpstr>
      <vt:lpstr>Times New Roman</vt:lpstr>
      <vt:lpstr>Поток</vt:lpstr>
      <vt:lpstr>Поток</vt:lpstr>
      <vt:lpstr>Поток</vt:lpstr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Admin</cp:lastModifiedBy>
  <cp:revision>26</cp:revision>
  <dcterms:created xsi:type="dcterms:W3CDTF">2012-09-17T15:13:52Z</dcterms:created>
  <dcterms:modified xsi:type="dcterms:W3CDTF">2012-12-23T18:30:26Z</dcterms:modified>
</cp:coreProperties>
</file>