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72" r:id="rId3"/>
    <p:sldId id="256" r:id="rId4"/>
    <p:sldId id="273" r:id="rId5"/>
    <p:sldId id="263" r:id="rId6"/>
    <p:sldId id="274" r:id="rId7"/>
    <p:sldId id="275" r:id="rId8"/>
    <p:sldId id="278" r:id="rId9"/>
    <p:sldId id="27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99CCFF"/>
    <a:srgbClr val="009900"/>
    <a:srgbClr val="FFFF99"/>
    <a:srgbClr val="FFFFCC"/>
    <a:srgbClr val="CCFF99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067" autoAdjust="0"/>
    <p:restoredTop sz="90014" autoAdjust="0"/>
  </p:normalViewPr>
  <p:slideViewPr>
    <p:cSldViewPr>
      <p:cViewPr varScale="1">
        <p:scale>
          <a:sx n="110" d="100"/>
          <a:sy n="110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4393500-E2A0-45A3-AE2B-881469A0DB91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F6ECDF3-6535-447D-93EF-FC31E048B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1D1AE4-3172-48D5-85C9-D56877C983D6}" type="slidenum">
              <a:rPr lang="ru-RU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E1B7C4-5A21-4AED-BFC3-C794F0CDBF23}" type="slidenum">
              <a:rPr lang="ru-RU"/>
              <a:pPr/>
              <a:t>9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√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8B10-C40D-49BD-BFEB-988DD64C8069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D0D31-CDAD-4EEF-BD67-A31FFEAD97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FBC5-C4C6-44E6-B018-DD8C784FC62F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44247-6323-4BF8-846A-E4D66D08D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2A51-47F6-4178-B5D8-1ACDC1565B4B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9CF9B-29D7-4D80-827C-E7CBE4C76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723E3-3472-4469-9B62-CEEC759CEA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01754-8B9A-4119-8ADD-ABB40A165980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2CABD-C911-431B-8517-0EED03482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6BBDF-4C15-43A7-8671-BC4CFE946D1D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C5E22-0D9C-4D23-8BA7-EC4BD052D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DA541-A9B9-4CC3-B4F6-A846AE751F23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5FA5-0F13-45FC-9424-810350F44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FDC7D-20C7-40B9-B33C-76DFAD636025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A5C16-9F26-4C99-B674-36B28F508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ACD0F-D5AF-42DC-8138-D4B80FE7BA9B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A102B-8518-4863-BC59-A9B2AE983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AF09E-7B11-46A0-BBCE-F62B24BE41F3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B2B01-B038-4715-B4E3-1FA0B89B9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2CCD6-C51E-4917-A7ED-AA178B22D0C1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48135-0290-4202-B679-E55AC7246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93B96-95E5-42D5-8463-CEFE88319DA6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C0DA8-365D-48C9-83AB-7510131E88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00D704-E178-42E3-A839-DD25BFF45976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1E6F97-D77E-4B4B-B3A6-DE3EC40E3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ifmania.ru/Animated-Gifs-Animated-Letters/Animations-Punctuation-Marks/Images-Question-mark/question-mark94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://30harab-koch.edusite.ru/images/67560126fc5f.gif" TargetMode="Externa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mou140.chel-edu.ru/images/54322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382000" cy="1676400"/>
          </a:xfrm>
        </p:spPr>
        <p:txBody>
          <a:bodyPr/>
          <a:lstStyle/>
          <a:p>
            <a:r>
              <a:rPr lang="ru-RU" sz="3200" b="1" smtClean="0">
                <a:latin typeface="Arial" charset="0"/>
              </a:rPr>
              <a:t>Действительные причастия </a:t>
            </a:r>
            <a:br>
              <a:rPr lang="ru-RU" sz="3200" b="1" smtClean="0">
                <a:latin typeface="Arial" charset="0"/>
              </a:rPr>
            </a:br>
            <a:r>
              <a:rPr lang="ru-RU" sz="3200" b="1" smtClean="0">
                <a:latin typeface="Arial" charset="0"/>
              </a:rPr>
              <a:t>настоящего времени.</a:t>
            </a:r>
            <a:endParaRPr lang="ru-RU" sz="3200" i="1" smtClean="0">
              <a:latin typeface="Arial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667000"/>
            <a:ext cx="8229600" cy="2743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/>
              <a:t> </a:t>
            </a:r>
            <a:r>
              <a:rPr lang="ru-RU" smtClean="0">
                <a:latin typeface="Arial" charset="0"/>
              </a:rPr>
              <a:t>РУССКИЙ ЯЗЫК, 6 КЛАСС, Ч. 2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/>
              <a:t>                                                                                 </a:t>
            </a:r>
          </a:p>
        </p:txBody>
      </p:sp>
      <p:pic>
        <p:nvPicPr>
          <p:cNvPr id="15363" name="Picture 5" descr="sova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910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Прямоугольник 5"/>
          <p:cNvSpPr>
            <a:spLocks noChangeArrowheads="1"/>
          </p:cNvSpPr>
          <p:nvPr/>
        </p:nvSpPr>
        <p:spPr bwMode="auto">
          <a:xfrm>
            <a:off x="2195513" y="5637213"/>
            <a:ext cx="66294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/>
              <a:t>    </a:t>
            </a:r>
            <a:r>
              <a:rPr lang="ru-RU" sz="1600"/>
              <a:t>Урок № 104.                               © ООО «Баласс», 2014.</a:t>
            </a:r>
          </a:p>
          <a:p>
            <a:pPr eaLnBrk="0" hangingPunct="0"/>
            <a:r>
              <a:rPr lang="ru-RU" sz="1600"/>
              <a:t>                                                        Автор презентации:</a:t>
            </a:r>
          </a:p>
          <a:p>
            <a:pPr eaLnBrk="0" hangingPunct="0"/>
            <a:r>
              <a:rPr lang="ru-RU" sz="1600"/>
              <a:t>                                                        Исаева Нина Александровна</a:t>
            </a:r>
          </a:p>
          <a:p>
            <a:pPr eaLnBrk="0" hangingPunct="0"/>
            <a:r>
              <a:rPr lang="ru-RU"/>
              <a:t>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5"/>
          <p:cNvSpPr>
            <a:spLocks noChangeArrowheads="1"/>
          </p:cNvSpPr>
          <p:nvPr/>
        </p:nvSpPr>
        <p:spPr bwMode="auto">
          <a:xfrm>
            <a:off x="838200" y="152400"/>
            <a:ext cx="7543800" cy="5334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Вспоминаем то, что знаем</a:t>
            </a:r>
          </a:p>
        </p:txBody>
      </p:sp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2667000" y="762000"/>
            <a:ext cx="287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Проверочный тест.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1219200"/>
            <a:ext cx="46228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ru-RU" sz="2200" i="1" dirty="0" smtClean="0"/>
              <a:t>Действительное причастие </a:t>
            </a:r>
          </a:p>
          <a:p>
            <a:pPr marL="0" indent="0" eaLnBrk="1" hangingPunct="1">
              <a:defRPr/>
            </a:pPr>
            <a:r>
              <a:rPr lang="ru-RU" sz="2200" i="1" dirty="0"/>
              <a:t> </a:t>
            </a:r>
            <a:r>
              <a:rPr lang="ru-RU" sz="2200" i="1" dirty="0" smtClean="0"/>
              <a:t>     есть </a:t>
            </a:r>
            <a:r>
              <a:rPr lang="ru-RU" sz="2200" i="1" dirty="0"/>
              <a:t>в словосочетании:</a:t>
            </a:r>
          </a:p>
          <a:p>
            <a:pPr eaLnBrk="1" hangingPunct="1">
              <a:defRPr/>
            </a:pPr>
            <a:r>
              <a:rPr lang="ru-RU" sz="2200" dirty="0"/>
              <a:t>а) </a:t>
            </a:r>
            <a:r>
              <a:rPr lang="ru-RU" sz="2200" dirty="0" smtClean="0">
                <a:solidFill>
                  <a:srgbClr val="0000FF"/>
                </a:solidFill>
              </a:rPr>
              <a:t>летающие бабочки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б) </a:t>
            </a:r>
            <a:r>
              <a:rPr lang="ru-RU" sz="2200" dirty="0" smtClean="0">
                <a:solidFill>
                  <a:srgbClr val="0000FF"/>
                </a:solidFill>
              </a:rPr>
              <a:t>расчищенная дорожка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в) </a:t>
            </a:r>
            <a:r>
              <a:rPr lang="ru-RU" sz="2200" dirty="0" smtClean="0">
                <a:solidFill>
                  <a:srgbClr val="0000FF"/>
                </a:solidFill>
              </a:rPr>
              <a:t>выполненное задание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г) </a:t>
            </a:r>
            <a:r>
              <a:rPr lang="ru-RU" sz="2200" dirty="0" smtClean="0">
                <a:solidFill>
                  <a:srgbClr val="0000FF"/>
                </a:solidFill>
              </a:rPr>
              <a:t>накрытый скатертью</a:t>
            </a:r>
            <a:endParaRPr lang="ru-RU" sz="22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0850" y="4068763"/>
            <a:ext cx="4343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/>
              <a:t>2. </a:t>
            </a:r>
            <a:r>
              <a:rPr lang="ru-RU" sz="2200" i="1"/>
              <a:t>Страдательное причастие </a:t>
            </a:r>
          </a:p>
          <a:p>
            <a:r>
              <a:rPr lang="ru-RU" sz="2200" i="1"/>
              <a:t>    есть в словосочетании:</a:t>
            </a:r>
          </a:p>
          <a:p>
            <a:r>
              <a:rPr lang="ru-RU" sz="2200"/>
              <a:t>а) </a:t>
            </a:r>
            <a:r>
              <a:rPr lang="ru-RU" sz="2200">
                <a:solidFill>
                  <a:srgbClr val="0000FF"/>
                </a:solidFill>
              </a:rPr>
              <a:t>подтаявший снег</a:t>
            </a:r>
          </a:p>
          <a:p>
            <a:r>
              <a:rPr lang="ru-RU" sz="2200"/>
              <a:t>б) </a:t>
            </a:r>
            <a:r>
              <a:rPr lang="ru-RU" sz="2200">
                <a:solidFill>
                  <a:srgbClr val="0000FF"/>
                </a:solidFill>
              </a:rPr>
              <a:t>разговорившийся с мамой</a:t>
            </a:r>
          </a:p>
          <a:p>
            <a:r>
              <a:rPr lang="ru-RU" sz="2200"/>
              <a:t>в) </a:t>
            </a:r>
            <a:r>
              <a:rPr lang="ru-RU" sz="2200">
                <a:solidFill>
                  <a:srgbClr val="0000FF"/>
                </a:solidFill>
              </a:rPr>
              <a:t>проверенная учителем</a:t>
            </a:r>
            <a:r>
              <a:rPr lang="ru-RU" sz="2200"/>
              <a:t>  </a:t>
            </a:r>
          </a:p>
          <a:p>
            <a:r>
              <a:rPr lang="ru-RU" sz="2200"/>
              <a:t>г) </a:t>
            </a:r>
            <a:r>
              <a:rPr lang="ru-RU" sz="2200">
                <a:solidFill>
                  <a:srgbClr val="0000FF"/>
                </a:solidFill>
              </a:rPr>
              <a:t>танцующие вальс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448300" y="5130800"/>
            <a:ext cx="2362200" cy="457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Проверьте себя</a:t>
            </a:r>
          </a:p>
        </p:txBody>
      </p:sp>
      <p:sp>
        <p:nvSpPr>
          <p:cNvPr id="8" name="Овал 7"/>
          <p:cNvSpPr/>
          <p:nvPr/>
        </p:nvSpPr>
        <p:spPr>
          <a:xfrm>
            <a:off x="5003800" y="2997200"/>
            <a:ext cx="2806700" cy="10318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24513" y="3236913"/>
            <a:ext cx="228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1. а;  2. в.</a:t>
            </a:r>
          </a:p>
        </p:txBody>
      </p:sp>
      <p:pic>
        <p:nvPicPr>
          <p:cNvPr id="10" name="Picture 8" descr="http://images.gifmania.ru/Animated-Gifs-Animated-Letters/Animations-Punctuation-Marks/Images-Question-mark/question-mark94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13" y="914400"/>
            <a:ext cx="108743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8" descr="http://30harab-koch.edusite.ru/images/67560126fc5f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10513" y="5257800"/>
            <a:ext cx="1004887" cy="143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57200" y="1223963"/>
            <a:ext cx="46228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ru-RU" sz="2200" i="1" dirty="0" smtClean="0"/>
              <a:t>Действительное причастие </a:t>
            </a:r>
          </a:p>
          <a:p>
            <a:pPr marL="0" indent="0" eaLnBrk="1" hangingPunct="1">
              <a:defRPr/>
            </a:pPr>
            <a:r>
              <a:rPr lang="ru-RU" sz="2200" i="1" dirty="0"/>
              <a:t> </a:t>
            </a:r>
            <a:r>
              <a:rPr lang="ru-RU" sz="2200" i="1" dirty="0" smtClean="0"/>
              <a:t>     есть </a:t>
            </a:r>
            <a:r>
              <a:rPr lang="ru-RU" sz="2200" i="1" dirty="0"/>
              <a:t>в словосочетании:</a:t>
            </a:r>
          </a:p>
          <a:p>
            <a:pPr eaLnBrk="1" hangingPunct="1">
              <a:defRPr/>
            </a:pPr>
            <a:r>
              <a:rPr lang="ru-RU" sz="2200" dirty="0">
                <a:solidFill>
                  <a:srgbClr val="FF0000"/>
                </a:solidFill>
              </a:rPr>
              <a:t>а)</a:t>
            </a:r>
            <a:r>
              <a:rPr lang="ru-RU" sz="2200" dirty="0"/>
              <a:t> </a:t>
            </a:r>
            <a:r>
              <a:rPr lang="ru-RU" sz="2200" dirty="0" smtClean="0">
                <a:solidFill>
                  <a:srgbClr val="FF0000"/>
                </a:solidFill>
              </a:rPr>
              <a:t>летающие бабочки</a:t>
            </a:r>
            <a:endParaRPr lang="ru-RU" sz="22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б) </a:t>
            </a:r>
            <a:r>
              <a:rPr lang="ru-RU" sz="2200" dirty="0" smtClean="0">
                <a:solidFill>
                  <a:srgbClr val="0000FF"/>
                </a:solidFill>
              </a:rPr>
              <a:t>расчищенная дорожка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в) </a:t>
            </a:r>
            <a:r>
              <a:rPr lang="ru-RU" sz="2200" dirty="0" smtClean="0">
                <a:solidFill>
                  <a:srgbClr val="0000FF"/>
                </a:solidFill>
              </a:rPr>
              <a:t>выполненное задание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г) </a:t>
            </a:r>
            <a:r>
              <a:rPr lang="ru-RU" sz="2200" dirty="0" smtClean="0">
                <a:solidFill>
                  <a:srgbClr val="0000FF"/>
                </a:solidFill>
              </a:rPr>
              <a:t>накрытый скатертью</a:t>
            </a:r>
            <a:endParaRPr lang="ru-RU" sz="22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0850" y="4068763"/>
            <a:ext cx="4343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/>
              <a:t>2. </a:t>
            </a:r>
            <a:r>
              <a:rPr lang="ru-RU" sz="2200" i="1"/>
              <a:t>Страдательное причастие </a:t>
            </a:r>
          </a:p>
          <a:p>
            <a:r>
              <a:rPr lang="ru-RU" sz="2200" i="1"/>
              <a:t>    есть в словосочетании:</a:t>
            </a:r>
          </a:p>
          <a:p>
            <a:r>
              <a:rPr lang="ru-RU" sz="2200"/>
              <a:t>а) </a:t>
            </a:r>
            <a:r>
              <a:rPr lang="ru-RU" sz="2200">
                <a:solidFill>
                  <a:srgbClr val="0000FF"/>
                </a:solidFill>
              </a:rPr>
              <a:t>подтаявший снег</a:t>
            </a:r>
          </a:p>
          <a:p>
            <a:r>
              <a:rPr lang="ru-RU" sz="2200"/>
              <a:t>б) </a:t>
            </a:r>
            <a:r>
              <a:rPr lang="ru-RU" sz="2200">
                <a:solidFill>
                  <a:srgbClr val="0000FF"/>
                </a:solidFill>
              </a:rPr>
              <a:t>разговорившийся с мамой</a:t>
            </a:r>
          </a:p>
          <a:p>
            <a:r>
              <a:rPr lang="ru-RU" sz="2200">
                <a:solidFill>
                  <a:srgbClr val="FF0000"/>
                </a:solidFill>
              </a:rPr>
              <a:t>в) проверенная учителем  </a:t>
            </a:r>
          </a:p>
          <a:p>
            <a:r>
              <a:rPr lang="ru-RU" sz="2200"/>
              <a:t>г) </a:t>
            </a:r>
            <a:r>
              <a:rPr lang="ru-RU" sz="2200">
                <a:solidFill>
                  <a:srgbClr val="0000FF"/>
                </a:solidFill>
              </a:rPr>
              <a:t>танцующие вальс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  <p:bldP spid="7" grpId="0" build="allAtOnce" animBg="1"/>
      <p:bldP spid="8" grpId="0" animBg="1"/>
      <p:bldP spid="9" grpId="0" build="allAtOnce"/>
      <p:bldP spid="18" grpId="0" build="p"/>
      <p:bldP spid="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6"/>
          <p:cNvSpPr txBox="1">
            <a:spLocks noChangeArrowheads="1"/>
          </p:cNvSpPr>
          <p:nvPr/>
        </p:nvSpPr>
        <p:spPr bwMode="auto">
          <a:xfrm>
            <a:off x="611188" y="113665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Прочитайте текст.</a:t>
            </a:r>
          </a:p>
        </p:txBody>
      </p:sp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228600" y="1458913"/>
            <a:ext cx="6192838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У обширного Плещеева озера, блещущего водной гладью, стоит старинный русский город Переславль-Залесский. Летописцы, славящие деяния русского народа, отмечают, что в тринадцатом столетии в городе княжил сам Александр Невский.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38175" y="3976688"/>
            <a:ext cx="6500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Найдите причастия.</a:t>
            </a:r>
          </a:p>
        </p:txBody>
      </p:sp>
      <p:sp>
        <p:nvSpPr>
          <p:cNvPr id="18436" name="AutoShape 12"/>
          <p:cNvSpPr>
            <a:spLocks noChangeArrowheads="1"/>
          </p:cNvSpPr>
          <p:nvPr/>
        </p:nvSpPr>
        <p:spPr bwMode="auto">
          <a:xfrm>
            <a:off x="990600" y="304800"/>
            <a:ext cx="75438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/>
              <a:t>Определяем проблему урока</a:t>
            </a: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584200" y="4579938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Определите их разряд и время.</a:t>
            </a:r>
          </a:p>
        </p:txBody>
      </p:sp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609600" y="5127625"/>
            <a:ext cx="7488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Назовите на основе этих признаков тему урока.</a:t>
            </a: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609600" y="5589588"/>
            <a:ext cx="74882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Предположите, какие могут возникнуть вопросы при изучении этой темы.</a:t>
            </a:r>
          </a:p>
        </p:txBody>
      </p:sp>
      <p:pic>
        <p:nvPicPr>
          <p:cNvPr id="18440" name="Picture 2" descr="Файл:Переславль-Залесский 6201-2 e1b sm1 T3ru 2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203325"/>
            <a:ext cx="233521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8600" y="1466850"/>
            <a:ext cx="6192838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У обширного Плещеева озера, 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блещущего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водной гладью, стоит старинный русский город Переславль-Залесский. Летописцы, </a:t>
            </a:r>
            <a:r>
              <a:rPr lang="ru-RU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славящие</a:t>
            </a:r>
            <a:r>
              <a:rPr lang="ru-RU" sz="24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деяния русского народа, отмечают, что в тринадцатом столетии в городе княжил сам Александр Невский.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076700" y="3868738"/>
            <a:ext cx="2344738" cy="576262"/>
          </a:xfrm>
          <a:prstGeom prst="wedgeRoundRectCallout">
            <a:avLst>
              <a:gd name="adj1" fmla="val -76124"/>
              <a:gd name="adj2" fmla="val 110930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9900"/>
                </a:solidFill>
              </a:rPr>
              <a:t>д</a:t>
            </a:r>
            <a:r>
              <a:rPr lang="ru-RU" b="1" dirty="0">
                <a:solidFill>
                  <a:srgbClr val="009900"/>
                </a:solidFill>
              </a:rPr>
              <a:t>ействительные,</a:t>
            </a:r>
          </a:p>
          <a:p>
            <a:pPr algn="ctr">
              <a:defRPr/>
            </a:pPr>
            <a:r>
              <a:rPr lang="ru-RU" b="1" dirty="0">
                <a:solidFill>
                  <a:srgbClr val="009900"/>
                </a:solidFill>
              </a:rPr>
              <a:t>настоящего времени</a:t>
            </a:r>
            <a:endParaRPr lang="ru-RU" b="1" dirty="0">
              <a:solidFill>
                <a:srgbClr val="009900"/>
              </a:solidFill>
            </a:endParaRP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971550" y="171450"/>
            <a:ext cx="7543800" cy="1031875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/>
              <a:t>Действительные причастия </a:t>
            </a:r>
          </a:p>
          <a:p>
            <a:pPr algn="ctr"/>
            <a:r>
              <a:rPr lang="ru-RU" sz="3200"/>
              <a:t>настоящего времени</a:t>
            </a: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379413" y="171450"/>
            <a:ext cx="8696325" cy="1031875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/>
              <a:t>От чего зависит выбор суффиксов в </a:t>
            </a:r>
          </a:p>
          <a:p>
            <a:pPr algn="ctr"/>
            <a:r>
              <a:rPr lang="ru-RU" sz="2800"/>
              <a:t>действительных причастиях настоящего времени?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2" grpId="0" build="allAtOnce"/>
      <p:bldP spid="3" grpId="0" uiExpand="1" build="allAtOnce"/>
      <p:bldP spid="13" grpId="0" build="allAtOnce"/>
      <p:bldP spid="15" grpId="0" build="allAtOnce"/>
      <p:bldP spid="11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71625" y="668338"/>
            <a:ext cx="7572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Проанализируйте материал таблицы.</a:t>
            </a:r>
            <a:r>
              <a:rPr lang="ru-RU" sz="2400">
                <a:latin typeface="Calibri" pitchFamily="34" charset="0"/>
              </a:rPr>
              <a:t> </a:t>
            </a:r>
          </a:p>
        </p:txBody>
      </p:sp>
      <p:pic>
        <p:nvPicPr>
          <p:cNvPr id="5" name="Рисунок 4" descr="search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813"/>
            <a:ext cx="1571625" cy="607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83" name="Group 27"/>
          <p:cNvGraphicFramePr>
            <a:graphicFrameLocks noGrp="1"/>
          </p:cNvGraphicFramePr>
          <p:nvPr/>
        </p:nvGraphicFramePr>
        <p:xfrm>
          <a:off x="1643063" y="1125538"/>
          <a:ext cx="7500937" cy="4287837"/>
        </p:xfrm>
        <a:graphic>
          <a:graphicData uri="http://schemas.openxmlformats.org/drawingml/2006/table">
            <a:tbl>
              <a:tblPr/>
              <a:tblGrid>
                <a:gridCol w="2065337"/>
                <a:gridCol w="2016125"/>
                <a:gridCol w="1752600"/>
                <a:gridCol w="1666875"/>
              </a:tblGrid>
              <a:tr h="933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вид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какой основы образуется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пряже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уффик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</a:tr>
              <a:tr h="15478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только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от глаголов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несовер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шенного вида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основы настояще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 времени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глаголов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глаголов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спр.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-ущ-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(-ющ-)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  <a:tr h="1420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глаголов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спр.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-ащ-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(-ящ-)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801813" y="5337175"/>
            <a:ext cx="6946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  </a:t>
            </a:r>
            <a:r>
              <a:rPr lang="ru-RU" sz="2400">
                <a:latin typeface="Calibri" pitchFamily="34" charset="0"/>
              </a:rPr>
              <a:t>От глаголов какого вида невозможно образование действительных причастий настоящего времени? </a:t>
            </a:r>
            <a:endParaRPr lang="ru-RU" sz="2400" b="1" u="sng">
              <a:latin typeface="Calibri" pitchFamily="34" charset="0"/>
            </a:endParaRPr>
          </a:p>
        </p:txBody>
      </p:sp>
      <p:sp>
        <p:nvSpPr>
          <p:cNvPr id="19480" name="AutoShape 5"/>
          <p:cNvSpPr>
            <a:spLocks noChangeArrowheads="1"/>
          </p:cNvSpPr>
          <p:nvPr/>
        </p:nvSpPr>
        <p:spPr bwMode="auto">
          <a:xfrm>
            <a:off x="838200" y="152400"/>
            <a:ext cx="75438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/>
              <a:t>Открываем новые знания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547813" y="6427788"/>
            <a:ext cx="7572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Сделайте вывод: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от чего зависит выбор суффикса?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 uiExpand="1" build="allAtOnce"/>
      <p:bldP spid="11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3059113" y="771525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ЗАПОМНИ!</a:t>
            </a:r>
          </a:p>
        </p:txBody>
      </p:sp>
      <p:pic>
        <p:nvPicPr>
          <p:cNvPr id="10" name="Picture 2" descr="Картинка 94 из 16403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3" y="1125538"/>
            <a:ext cx="182880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Блок-схема: альтернативный процесс 1"/>
          <p:cNvSpPr/>
          <p:nvPr/>
        </p:nvSpPr>
        <p:spPr>
          <a:xfrm>
            <a:off x="2627313" y="1773238"/>
            <a:ext cx="5905500" cy="1584325"/>
          </a:xfrm>
          <a:prstGeom prst="flowChartAlternateProcess">
            <a:avLst/>
          </a:prstGeom>
          <a:solidFill>
            <a:srgbClr val="A4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Основа </a:t>
            </a:r>
            <a:r>
              <a:rPr lang="ru-RU" sz="2800" b="1" dirty="0">
                <a:solidFill>
                  <a:srgbClr val="800000"/>
                </a:solidFill>
              </a:rPr>
              <a:t>настоящего времени </a:t>
            </a:r>
            <a:r>
              <a:rPr lang="ru-RU" sz="2800" b="1" dirty="0">
                <a:solidFill>
                  <a:schemeClr val="tx1"/>
                </a:solidFill>
              </a:rPr>
              <a:t>глагола – это </a:t>
            </a:r>
            <a:r>
              <a:rPr lang="ru-RU" sz="2800" b="1" dirty="0">
                <a:solidFill>
                  <a:srgbClr val="800000"/>
                </a:solidFill>
              </a:rPr>
              <a:t>основа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rgbClr val="800000"/>
                </a:solidFill>
              </a:rPr>
              <a:t>3-го лица </a:t>
            </a:r>
            <a:r>
              <a:rPr lang="ru-RU" sz="2800" b="1" dirty="0" err="1">
                <a:solidFill>
                  <a:srgbClr val="800000"/>
                </a:solidFill>
              </a:rPr>
              <a:t>мн.ч</a:t>
            </a:r>
            <a:r>
              <a:rPr lang="ru-RU" sz="2800" b="1" dirty="0">
                <a:solidFill>
                  <a:srgbClr val="800000"/>
                </a:solidFill>
              </a:rPr>
              <a:t>.</a:t>
            </a:r>
            <a:endParaRPr lang="ru-RU" sz="2800" b="1" dirty="0">
              <a:solidFill>
                <a:srgbClr val="800000"/>
              </a:solidFill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1619250" y="4405313"/>
            <a:ext cx="22320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/>
              <a:t>лечить</a:t>
            </a:r>
          </a:p>
          <a:p>
            <a:pPr>
              <a:lnSpc>
                <a:spcPct val="150000"/>
              </a:lnSpc>
            </a:pPr>
            <a:r>
              <a:rPr lang="ru-RU" sz="3200"/>
              <a:t>решать</a:t>
            </a:r>
          </a:p>
        </p:txBody>
      </p:sp>
      <p:sp>
        <p:nvSpPr>
          <p:cNvPr id="20485" name="TextBox 12"/>
          <p:cNvSpPr txBox="1">
            <a:spLocks noChangeArrowheads="1"/>
          </p:cNvSpPr>
          <p:nvPr/>
        </p:nvSpPr>
        <p:spPr bwMode="auto">
          <a:xfrm>
            <a:off x="5580063" y="4405313"/>
            <a:ext cx="22320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/>
              <a:t>лечат</a:t>
            </a:r>
          </a:p>
          <a:p>
            <a:pPr>
              <a:lnSpc>
                <a:spcPct val="150000"/>
              </a:lnSpc>
            </a:pPr>
            <a:r>
              <a:rPr lang="ru-RU" sz="3200"/>
              <a:t>реша</a:t>
            </a:r>
            <a:r>
              <a:rPr lang="ru-RU" sz="3600" b="1" baseline="30000"/>
              <a:t>й/</a:t>
            </a:r>
            <a:r>
              <a:rPr lang="ru-RU" sz="3200"/>
              <a:t>ут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00113" y="3933825"/>
            <a:ext cx="3167062" cy="57467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800000"/>
                </a:solidFill>
              </a:rPr>
              <a:t>Основа неопределённой формы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76825" y="3932238"/>
            <a:ext cx="3095625" cy="57626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800000"/>
                </a:solidFill>
              </a:rPr>
              <a:t>Основа настоящего времени</a:t>
            </a:r>
            <a:endParaRPr lang="ru-RU" b="1" dirty="0">
              <a:solidFill>
                <a:srgbClr val="8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92275" y="5084763"/>
            <a:ext cx="93503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692275" y="4906963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627313" y="4924425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5651500" y="5084763"/>
            <a:ext cx="649288" cy="1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92275" y="5876925"/>
            <a:ext cx="10429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651500" y="5838825"/>
            <a:ext cx="1223963" cy="333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706563" y="5699125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649913" y="5683250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307138" y="4924425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651500" y="4937125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735263" y="5694363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894513" y="5661025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28625" y="714375"/>
            <a:ext cx="846455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решают – реша</a:t>
            </a:r>
            <a:r>
              <a:rPr lang="en-US" sz="3600">
                <a:solidFill>
                  <a:srgbClr val="0000FF"/>
                </a:solidFill>
                <a:latin typeface="Calibri" pitchFamily="34" charset="0"/>
              </a:rPr>
              <a:t>[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й</a:t>
            </a:r>
            <a:r>
              <a:rPr lang="en-US" sz="3600">
                <a:solidFill>
                  <a:srgbClr val="0000FF"/>
                </a:solidFill>
                <a:latin typeface="Calibri" pitchFamily="34" charset="0"/>
              </a:rPr>
              <a:t>]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–</a:t>
            </a:r>
            <a:r>
              <a:rPr lang="en-US" sz="3600">
                <a:solidFill>
                  <a:srgbClr val="0000FF"/>
                </a:solidFill>
                <a:latin typeface="Calibri" pitchFamily="34" charset="0"/>
              </a:rPr>
              <a:t>[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у</a:t>
            </a:r>
            <a:r>
              <a:rPr lang="en-US" sz="3600">
                <a:solidFill>
                  <a:srgbClr val="0000FF"/>
                </a:solidFill>
                <a:latin typeface="Calibri" pitchFamily="34" charset="0"/>
              </a:rPr>
              <a:t>]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т –</a:t>
            </a:r>
            <a:r>
              <a:rPr lang="en-US" sz="3600">
                <a:solidFill>
                  <a:srgbClr val="0000FF"/>
                </a:solidFill>
                <a:latin typeface="Calibri" pitchFamily="34" charset="0"/>
              </a:rPr>
              <a:t>&gt;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 реша</a:t>
            </a: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ющ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ий </a:t>
            </a:r>
          </a:p>
          <a:p>
            <a:r>
              <a:rPr lang="ru-RU" sz="2000">
                <a:latin typeface="Calibri" pitchFamily="34" charset="0"/>
              </a:rPr>
              <a:t>(</a:t>
            </a:r>
            <a:r>
              <a:rPr lang="ru-RU" sz="2000" i="1">
                <a:latin typeface="Calibri" pitchFamily="34" charset="0"/>
              </a:rPr>
              <a:t>от глаг.</a:t>
            </a:r>
            <a:r>
              <a:rPr lang="ru-RU" sz="2000" i="1"/>
              <a:t> </a:t>
            </a:r>
            <a:r>
              <a:rPr lang="ru-RU" sz="2000" i="1">
                <a:latin typeface="Calibri" pitchFamily="34" charset="0"/>
              </a:rPr>
              <a:t>несов.</a:t>
            </a:r>
            <a:r>
              <a:rPr lang="ru-RU" sz="2000" i="1"/>
              <a:t> </a:t>
            </a:r>
            <a:r>
              <a:rPr lang="ru-RU" sz="2000" i="1">
                <a:latin typeface="Calibri" pitchFamily="34" charset="0"/>
              </a:rPr>
              <a:t>в., основа наст.</a:t>
            </a:r>
            <a:r>
              <a:rPr lang="ru-RU" sz="2000" i="1"/>
              <a:t> </a:t>
            </a:r>
            <a:r>
              <a:rPr lang="ru-RU" sz="2000" i="1">
                <a:latin typeface="Calibri" pitchFamily="34" charset="0"/>
              </a:rPr>
              <a:t>вр., </a:t>
            </a:r>
            <a:r>
              <a:rPr lang="en-US" sz="2000" i="1">
                <a:latin typeface="Calibri" pitchFamily="34" charset="0"/>
              </a:rPr>
              <a:t>I</a:t>
            </a:r>
            <a:r>
              <a:rPr lang="ru-RU" sz="2000" i="1">
                <a:latin typeface="Calibri" pitchFamily="34" charset="0"/>
              </a:rPr>
              <a:t> спр.)</a:t>
            </a:r>
          </a:p>
          <a:p>
            <a:endParaRPr lang="ru-RU" sz="2800">
              <a:latin typeface="Calibri" pitchFamily="34" charset="0"/>
            </a:endParaRPr>
          </a:p>
          <a:p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несут –</a:t>
            </a:r>
            <a:r>
              <a:rPr lang="en-US" sz="3600">
                <a:solidFill>
                  <a:srgbClr val="0000FF"/>
                </a:solidFill>
                <a:latin typeface="Calibri" pitchFamily="34" charset="0"/>
              </a:rPr>
              <a:t>&gt;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 нес</a:t>
            </a: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ущ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ий </a:t>
            </a:r>
          </a:p>
          <a:p>
            <a:r>
              <a:rPr lang="ru-RU" sz="2000" i="1">
                <a:latin typeface="Calibri" pitchFamily="34" charset="0"/>
              </a:rPr>
              <a:t>(от глаг. несов.</a:t>
            </a:r>
            <a:r>
              <a:rPr lang="ru-RU" sz="2000" i="1"/>
              <a:t> </a:t>
            </a:r>
            <a:r>
              <a:rPr lang="ru-RU" sz="2000" i="1">
                <a:latin typeface="Calibri" pitchFamily="34" charset="0"/>
              </a:rPr>
              <a:t>в., основа наст.</a:t>
            </a:r>
            <a:r>
              <a:rPr lang="ru-RU" sz="2000" i="1"/>
              <a:t> </a:t>
            </a:r>
            <a:r>
              <a:rPr lang="ru-RU" sz="2000" i="1">
                <a:latin typeface="Calibri" pitchFamily="34" charset="0"/>
              </a:rPr>
              <a:t>вр., </a:t>
            </a:r>
            <a:r>
              <a:rPr lang="en-US" sz="2000" i="1">
                <a:latin typeface="Calibri" pitchFamily="34" charset="0"/>
              </a:rPr>
              <a:t>I</a:t>
            </a:r>
            <a:r>
              <a:rPr lang="ru-RU" sz="2000" i="1">
                <a:latin typeface="Calibri" pitchFamily="34" charset="0"/>
              </a:rPr>
              <a:t> спр.)</a:t>
            </a:r>
          </a:p>
          <a:p>
            <a:endParaRPr lang="ru-RU" sz="2800">
              <a:latin typeface="Calibri" pitchFamily="34" charset="0"/>
            </a:endParaRPr>
          </a:p>
          <a:p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лечат</a:t>
            </a:r>
            <a:r>
              <a:rPr lang="en-US" sz="360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ru-RU" sz="3600">
                <a:solidFill>
                  <a:srgbClr val="0000FF"/>
                </a:solidFill>
              </a:rPr>
              <a:t>–</a:t>
            </a:r>
            <a:r>
              <a:rPr lang="en-US" sz="3600">
                <a:solidFill>
                  <a:srgbClr val="0000FF"/>
                </a:solidFill>
                <a:latin typeface="Calibri" pitchFamily="34" charset="0"/>
              </a:rPr>
              <a:t>&gt;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 леч</a:t>
            </a: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ащ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ий </a:t>
            </a:r>
            <a:r>
              <a:rPr lang="ru-RU" sz="2000" i="1">
                <a:latin typeface="Calibri" pitchFamily="34" charset="0"/>
              </a:rPr>
              <a:t>(от глаг.</a:t>
            </a:r>
            <a:r>
              <a:rPr lang="ru-RU" sz="2000" i="1"/>
              <a:t> н</a:t>
            </a:r>
            <a:r>
              <a:rPr lang="ru-RU" sz="2000" i="1">
                <a:latin typeface="Calibri" pitchFamily="34" charset="0"/>
              </a:rPr>
              <a:t>есов</a:t>
            </a:r>
            <a:r>
              <a:rPr lang="ru-RU" sz="2000" i="1"/>
              <a:t>.</a:t>
            </a:r>
            <a:r>
              <a:rPr lang="ru-RU" sz="2000" i="1">
                <a:latin typeface="Calibri" pitchFamily="34" charset="0"/>
              </a:rPr>
              <a:t> в., основа наст.</a:t>
            </a:r>
            <a:r>
              <a:rPr lang="ru-RU" sz="2000" i="1"/>
              <a:t> </a:t>
            </a:r>
            <a:r>
              <a:rPr lang="ru-RU" sz="2000" i="1">
                <a:latin typeface="Calibri" pitchFamily="34" charset="0"/>
              </a:rPr>
              <a:t>вр., </a:t>
            </a:r>
            <a:r>
              <a:rPr lang="en-US" sz="2000" i="1">
                <a:latin typeface="Calibri" pitchFamily="34" charset="0"/>
              </a:rPr>
              <a:t>II</a:t>
            </a:r>
            <a:r>
              <a:rPr lang="ru-RU" sz="2000" i="1">
                <a:latin typeface="Calibri" pitchFamily="34" charset="0"/>
              </a:rPr>
              <a:t> спр.)</a:t>
            </a:r>
          </a:p>
          <a:p>
            <a:endParaRPr lang="ru-RU" sz="2800">
              <a:latin typeface="Calibri" pitchFamily="34" charset="0"/>
            </a:endParaRPr>
          </a:p>
          <a:p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приносят </a:t>
            </a:r>
            <a:r>
              <a:rPr lang="ru-RU" sz="3600">
                <a:solidFill>
                  <a:srgbClr val="0000FF"/>
                </a:solidFill>
              </a:rPr>
              <a:t>–</a:t>
            </a:r>
            <a:r>
              <a:rPr lang="en-US" sz="3600">
                <a:solidFill>
                  <a:srgbClr val="0000FF"/>
                </a:solidFill>
                <a:latin typeface="Calibri" pitchFamily="34" charset="0"/>
              </a:rPr>
              <a:t>&gt;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 принос</a:t>
            </a:r>
            <a:r>
              <a:rPr lang="ru-RU" sz="3600">
                <a:solidFill>
                  <a:srgbClr val="FF0000"/>
                </a:solidFill>
                <a:latin typeface="Calibri" pitchFamily="34" charset="0"/>
              </a:rPr>
              <a:t>ящ</a:t>
            </a:r>
            <a:r>
              <a:rPr lang="ru-RU" sz="3600">
                <a:solidFill>
                  <a:srgbClr val="0000FF"/>
                </a:solidFill>
                <a:latin typeface="Calibri" pitchFamily="34" charset="0"/>
              </a:rPr>
              <a:t>ий </a:t>
            </a:r>
            <a:r>
              <a:rPr lang="ru-RU" sz="2000" i="1">
                <a:latin typeface="Calibri" pitchFamily="34" charset="0"/>
              </a:rPr>
              <a:t>(от глаг.</a:t>
            </a:r>
            <a:r>
              <a:rPr lang="ru-RU" sz="2000" i="1"/>
              <a:t> </a:t>
            </a:r>
            <a:r>
              <a:rPr lang="ru-RU" sz="2000" i="1">
                <a:latin typeface="Calibri" pitchFamily="34" charset="0"/>
              </a:rPr>
              <a:t>несов.</a:t>
            </a:r>
            <a:r>
              <a:rPr lang="ru-RU" sz="2000" i="1"/>
              <a:t> </a:t>
            </a:r>
            <a:r>
              <a:rPr lang="ru-RU" sz="2000" i="1">
                <a:latin typeface="Calibri" pitchFamily="34" charset="0"/>
              </a:rPr>
              <a:t>в., основа наст.</a:t>
            </a:r>
            <a:r>
              <a:rPr lang="ru-RU" sz="2000" i="1"/>
              <a:t> </a:t>
            </a:r>
            <a:r>
              <a:rPr lang="ru-RU" sz="2000" i="1">
                <a:latin typeface="Calibri" pitchFamily="34" charset="0"/>
              </a:rPr>
              <a:t>вр., </a:t>
            </a:r>
            <a:r>
              <a:rPr lang="en-US" sz="2000" i="1">
                <a:latin typeface="Calibri" pitchFamily="34" charset="0"/>
              </a:rPr>
              <a:t>II</a:t>
            </a:r>
            <a:r>
              <a:rPr lang="ru-RU" sz="2000" i="1">
                <a:latin typeface="Calibri" pitchFamily="34" charset="0"/>
              </a:rPr>
              <a:t> спр.)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7188" y="0"/>
            <a:ext cx="8358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Times New Roman" pitchFamily="18" charset="0"/>
                <a:cs typeface="Times New Roman" pitchFamily="18" charset="0"/>
              </a:rPr>
              <a:t>Проанализируйте примеры:</a:t>
            </a:r>
            <a:endParaRPr lang="ru-RU" sz="3600">
              <a:latin typeface="Calibri" pitchFamily="34" charset="0"/>
            </a:endParaRPr>
          </a:p>
        </p:txBody>
      </p:sp>
      <p:pic>
        <p:nvPicPr>
          <p:cNvPr id="5" name="Рисунок 4" descr="1322887509_homework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75388" y="1438275"/>
            <a:ext cx="2470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500063" y="1285875"/>
            <a:ext cx="100012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427831" y="1213644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1427956" y="1213644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489200" y="1268413"/>
            <a:ext cx="15716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4214019" y="1196182"/>
            <a:ext cx="142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2418556" y="1196182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572125" y="1214438"/>
            <a:ext cx="10001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6501606" y="1142207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5501481" y="1142207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6643688" y="785813"/>
            <a:ext cx="285750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929438" y="785813"/>
            <a:ext cx="285750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00063" y="2500313"/>
            <a:ext cx="7143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427831" y="2428082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 flipH="1" flipV="1">
            <a:off x="1142206" y="2428082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214563" y="2500313"/>
            <a:ext cx="7143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2142331" y="2428082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2856706" y="2428082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913063" y="2032000"/>
            <a:ext cx="285750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198813" y="2032000"/>
            <a:ext cx="285750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3163888" y="3284538"/>
            <a:ext cx="285750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551363" y="4251325"/>
            <a:ext cx="285750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2878138" y="3284538"/>
            <a:ext cx="285750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4246563" y="4235450"/>
            <a:ext cx="285750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00063" y="3789363"/>
            <a:ext cx="7143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185988" y="3787775"/>
            <a:ext cx="6699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 flipH="1" flipV="1">
            <a:off x="427037" y="3716338"/>
            <a:ext cx="14446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 flipH="1" flipV="1">
            <a:off x="1154112" y="3716338"/>
            <a:ext cx="14446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2185988" y="3638550"/>
            <a:ext cx="0" cy="149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 flipH="1" flipV="1">
            <a:off x="2782888" y="3727450"/>
            <a:ext cx="14446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498475" y="4783138"/>
            <a:ext cx="1428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5400000" flipH="1" flipV="1">
            <a:off x="1851819" y="4712494"/>
            <a:ext cx="142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 flipH="1" flipV="1">
            <a:off x="435769" y="4710907"/>
            <a:ext cx="142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854325" y="4795838"/>
            <a:ext cx="1428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 flipH="1" flipV="1">
            <a:off x="2790031" y="4718844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5400000" flipH="1" flipV="1">
            <a:off x="4217194" y="4714082"/>
            <a:ext cx="142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1214438" y="571500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alibri" pitchFamily="34" charset="0"/>
              </a:rPr>
              <a:t>[</a:t>
            </a:r>
            <a:r>
              <a:rPr lang="ru-RU" sz="2000">
                <a:latin typeface="Calibri" pitchFamily="34" charset="0"/>
              </a:rPr>
              <a:t>йу</a:t>
            </a:r>
            <a:r>
              <a:rPr lang="en-US" sz="2000">
                <a:latin typeface="Calibri" pitchFamily="34" charset="0"/>
              </a:rPr>
              <a:t>]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6143625" y="571500"/>
            <a:ext cx="633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alibri" pitchFamily="34" charset="0"/>
              </a:rPr>
              <a:t>[</a:t>
            </a:r>
            <a:r>
              <a:rPr lang="ru-RU" sz="2000">
                <a:latin typeface="Calibri" pitchFamily="34" charset="0"/>
              </a:rPr>
              <a:t>йу</a:t>
            </a:r>
            <a:r>
              <a:rPr lang="en-US" sz="2000">
                <a:latin typeface="Calibri" pitchFamily="34" charset="0"/>
              </a:rPr>
              <a:t>]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71475" y="5507038"/>
            <a:ext cx="83581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Назовите суффиксы причастий от глаголов </a:t>
            </a: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спряжения, затем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спряжения.</a:t>
            </a:r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build="allAtOnce"/>
      <p:bldP spid="92" grpId="0" uiExpand="1" build="p"/>
      <p:bldP spid="93" grpId="0" uiExpand="1" build="allAtOnce"/>
      <p:bldP spid="49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85813" y="214313"/>
            <a:ext cx="75009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  <a:latin typeface="Calibri" pitchFamily="34" charset="0"/>
              </a:rPr>
              <a:t>Проверьте себя!</a:t>
            </a:r>
          </a:p>
        </p:txBody>
      </p:sp>
      <p:pic>
        <p:nvPicPr>
          <p:cNvPr id="3" name="Рисунок 2" descr="6640452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675" y="955675"/>
            <a:ext cx="8572500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87475" y="1484313"/>
            <a:ext cx="7000875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   </a:t>
            </a:r>
            <a:r>
              <a:rPr lang="ru-RU" sz="2800" b="1">
                <a:latin typeface="Calibri" pitchFamily="34" charset="0"/>
              </a:rPr>
              <a:t>Действительные причастия настоящего времени </a:t>
            </a:r>
            <a:r>
              <a:rPr lang="ru-RU" sz="2800">
                <a:latin typeface="Calibri" pitchFamily="34" charset="0"/>
              </a:rPr>
              <a:t>образуются от основы 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настоящего времени</a:t>
            </a:r>
            <a:r>
              <a:rPr lang="ru-RU" sz="2800">
                <a:latin typeface="Calibri" pitchFamily="34" charset="0"/>
              </a:rPr>
              <a:t> глаголов 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несовершенного вида </a:t>
            </a:r>
            <a:r>
              <a:rPr lang="ru-RU" sz="2800">
                <a:latin typeface="Calibri" pitchFamily="34" charset="0"/>
              </a:rPr>
              <a:t>при помощи суффиксов </a:t>
            </a:r>
            <a:r>
              <a:rPr lang="ru-RU" sz="2800" b="1">
                <a:solidFill>
                  <a:schemeClr val="bg1"/>
                </a:solidFill>
              </a:rPr>
              <a:t>-</a:t>
            </a: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ущ- (-ющ-) </a:t>
            </a:r>
            <a:r>
              <a:rPr lang="ru-RU" sz="2800">
                <a:latin typeface="Calibri" pitchFamily="34" charset="0"/>
              </a:rPr>
              <a:t>(от глаголов </a:t>
            </a:r>
            <a:r>
              <a:rPr lang="en-US" sz="2800">
                <a:latin typeface="Calibri" pitchFamily="34" charset="0"/>
              </a:rPr>
              <a:t>I</a:t>
            </a:r>
            <a:r>
              <a:rPr lang="ru-RU" sz="2800">
                <a:latin typeface="Calibri" pitchFamily="34" charset="0"/>
              </a:rPr>
              <a:t> спряжения) и </a:t>
            </a:r>
            <a:r>
              <a:rPr lang="ru-RU" sz="2800" b="1">
                <a:solidFill>
                  <a:schemeClr val="bg1"/>
                </a:solidFill>
              </a:rPr>
              <a:t>-</a:t>
            </a: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ащ- (-ящ-) </a:t>
            </a:r>
            <a:r>
              <a:rPr lang="ru-RU" sz="2800">
                <a:latin typeface="Calibri" pitchFamily="34" charset="0"/>
              </a:rPr>
              <a:t>(от глаголов </a:t>
            </a:r>
            <a:r>
              <a:rPr lang="en-US" sz="2800">
                <a:latin typeface="Calibri" pitchFamily="34" charset="0"/>
              </a:rPr>
              <a:t>II</a:t>
            </a:r>
            <a:r>
              <a:rPr lang="ru-RU" sz="2800">
                <a:latin typeface="Calibri" pitchFamily="34" charset="0"/>
              </a:rPr>
              <a:t> спряжения).</a:t>
            </a:r>
          </a:p>
          <a:p>
            <a:endParaRPr lang="ru-RU" sz="2800">
              <a:latin typeface="Calibri" pitchFamily="34" charset="0"/>
            </a:endParaRPr>
          </a:p>
          <a:p>
            <a:r>
              <a:rPr lang="ru-RU" sz="2800">
                <a:latin typeface="Calibri" pitchFamily="34" charset="0"/>
              </a:rPr>
              <a:t>   Эти суффиксы  являются </a:t>
            </a:r>
            <a:r>
              <a:rPr lang="ru-RU" sz="2800" b="1">
                <a:latin typeface="Calibri" pitchFamily="34" charset="0"/>
              </a:rPr>
              <a:t>формообразующими</a:t>
            </a:r>
            <a:r>
              <a:rPr lang="ru-RU" sz="2800">
                <a:latin typeface="Calibri" pitchFamily="34" charset="0"/>
              </a:rPr>
              <a:t> и не входят в основу слова.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87475" y="1484313"/>
            <a:ext cx="7000875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   </a:t>
            </a:r>
            <a:r>
              <a:rPr lang="ru-RU" sz="2800" b="1">
                <a:latin typeface="Calibri" pitchFamily="34" charset="0"/>
              </a:rPr>
              <a:t>Действительные причастия настоящего времени </a:t>
            </a:r>
            <a:r>
              <a:rPr lang="ru-RU" sz="2800">
                <a:latin typeface="Calibri" pitchFamily="34" charset="0"/>
              </a:rPr>
              <a:t>образуются от основы </a:t>
            </a:r>
            <a:r>
              <a:rPr lang="ru-RU" sz="2800">
                <a:solidFill>
                  <a:srgbClr val="009900"/>
                </a:solidFill>
                <a:latin typeface="Calibri" pitchFamily="34" charset="0"/>
              </a:rPr>
              <a:t>настоящего времени </a:t>
            </a:r>
            <a:r>
              <a:rPr lang="ru-RU" sz="2800">
                <a:latin typeface="Calibri" pitchFamily="34" charset="0"/>
              </a:rPr>
              <a:t>глаголов </a:t>
            </a:r>
            <a:r>
              <a:rPr lang="ru-RU" sz="2800">
                <a:solidFill>
                  <a:srgbClr val="009900"/>
                </a:solidFill>
                <a:latin typeface="Calibri" pitchFamily="34" charset="0"/>
              </a:rPr>
              <a:t>несовершенного вида </a:t>
            </a:r>
            <a:r>
              <a:rPr lang="ru-RU" sz="2800">
                <a:latin typeface="Calibri" pitchFamily="34" charset="0"/>
              </a:rPr>
              <a:t>при помощи суффиксов </a:t>
            </a:r>
            <a:r>
              <a:rPr lang="ru-RU" sz="2800" b="1">
                <a:solidFill>
                  <a:srgbClr val="009900"/>
                </a:solidFill>
              </a:rPr>
              <a:t>-</a:t>
            </a:r>
            <a:r>
              <a:rPr lang="ru-RU" sz="2800" b="1">
                <a:solidFill>
                  <a:srgbClr val="009900"/>
                </a:solidFill>
                <a:latin typeface="Calibri" pitchFamily="34" charset="0"/>
              </a:rPr>
              <a:t>ущ- (-ющ-)</a:t>
            </a: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(от глаголов </a:t>
            </a:r>
            <a:r>
              <a:rPr lang="en-US" sz="2800">
                <a:latin typeface="Calibri" pitchFamily="34" charset="0"/>
              </a:rPr>
              <a:t>I</a:t>
            </a:r>
            <a:r>
              <a:rPr lang="ru-RU" sz="2800">
                <a:latin typeface="Calibri" pitchFamily="34" charset="0"/>
              </a:rPr>
              <a:t> спряжения) и </a:t>
            </a:r>
            <a:r>
              <a:rPr lang="ru-RU" sz="2800" b="1">
                <a:solidFill>
                  <a:srgbClr val="009900"/>
                </a:solidFill>
              </a:rPr>
              <a:t>-</a:t>
            </a:r>
            <a:r>
              <a:rPr lang="ru-RU" sz="2800" b="1">
                <a:solidFill>
                  <a:srgbClr val="009900"/>
                </a:solidFill>
                <a:latin typeface="Calibri" pitchFamily="34" charset="0"/>
              </a:rPr>
              <a:t>ащ- (-ящ-)</a:t>
            </a:r>
            <a:r>
              <a:rPr lang="ru-RU" sz="2800" b="1"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(от глаголов </a:t>
            </a:r>
            <a:r>
              <a:rPr lang="en-US" sz="2800">
                <a:latin typeface="Calibri" pitchFamily="34" charset="0"/>
              </a:rPr>
              <a:t>II</a:t>
            </a:r>
            <a:r>
              <a:rPr lang="ru-RU" sz="2800">
                <a:latin typeface="Calibri" pitchFamily="34" charset="0"/>
              </a:rPr>
              <a:t> спряжения).</a:t>
            </a:r>
          </a:p>
          <a:p>
            <a:endParaRPr lang="ru-RU" sz="2800">
              <a:latin typeface="Calibri" pitchFamily="34" charset="0"/>
            </a:endParaRPr>
          </a:p>
          <a:p>
            <a:r>
              <a:rPr lang="ru-RU" sz="2800">
                <a:latin typeface="Calibri" pitchFamily="34" charset="0"/>
              </a:rPr>
              <a:t>   Эти суффиксы  являются </a:t>
            </a:r>
            <a:r>
              <a:rPr lang="ru-RU" sz="2800" b="1">
                <a:latin typeface="Calibri" pitchFamily="34" charset="0"/>
              </a:rPr>
              <a:t>формообразующими</a:t>
            </a:r>
            <a:r>
              <a:rPr lang="ru-RU" sz="2800">
                <a:latin typeface="Calibri" pitchFamily="34" charset="0"/>
              </a:rPr>
              <a:t> и не входят в основу слова.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uiExpand="1" build="p"/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9750" y="255588"/>
            <a:ext cx="4157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Заполните таблицу. </a:t>
            </a:r>
          </a:p>
        </p:txBody>
      </p:sp>
      <p:graphicFrame>
        <p:nvGraphicFramePr>
          <p:cNvPr id="23586" name="Group 34"/>
          <p:cNvGraphicFramePr>
            <a:graphicFrameLocks noGrp="1"/>
          </p:cNvGraphicFramePr>
          <p:nvPr/>
        </p:nvGraphicFramePr>
        <p:xfrm>
          <a:off x="506413" y="1412875"/>
          <a:ext cx="8242300" cy="2717800"/>
        </p:xfrm>
        <a:graphic>
          <a:graphicData uri="http://schemas.openxmlformats.org/drawingml/2006/table">
            <a:tbl>
              <a:tblPr/>
              <a:tblGrid>
                <a:gridCol w="2519362"/>
                <a:gridCol w="2736850"/>
                <a:gridCol w="2986088"/>
              </a:tblGrid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Разряд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Суффиксы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Примеры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Действит. прич.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настоящ.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времени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sp>
        <p:nvSpPr>
          <p:cNvPr id="23572" name="TextBox 1"/>
          <p:cNvSpPr txBox="1">
            <a:spLocks noChangeArrowheads="1"/>
          </p:cNvSpPr>
          <p:nvPr/>
        </p:nvSpPr>
        <p:spPr bwMode="auto">
          <a:xfrm>
            <a:off x="1133475" y="742950"/>
            <a:ext cx="71278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Особенности причастий разных разрядов</a:t>
            </a:r>
            <a:r>
              <a:rPr lang="ru-RU" sz="2800">
                <a:latin typeface="Calibri" pitchFamily="34" charset="0"/>
              </a:rPr>
              <a:t>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59113" y="2060575"/>
          <a:ext cx="5689600" cy="17938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736304"/>
                <a:gridCol w="2952328"/>
              </a:tblGrid>
              <a:tr h="88931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-</a:t>
                      </a:r>
                      <a:r>
                        <a:rPr lang="ru-RU" sz="2400" b="1" dirty="0" err="1" smtClean="0"/>
                        <a:t>ущ</a:t>
                      </a:r>
                      <a:r>
                        <a:rPr lang="ru-RU" sz="2400" b="1" dirty="0" smtClean="0"/>
                        <a:t>-</a:t>
                      </a:r>
                      <a:r>
                        <a:rPr lang="ru-RU" sz="2400" b="1" baseline="0" dirty="0" smtClean="0"/>
                        <a:t> </a:t>
                      </a:r>
                      <a:r>
                        <a:rPr lang="ru-RU" sz="2400" b="1" dirty="0" smtClean="0"/>
                        <a:t>(-</a:t>
                      </a:r>
                      <a:r>
                        <a:rPr lang="ru-RU" sz="2400" b="1" dirty="0" err="1" smtClean="0"/>
                        <a:t>ющ</a:t>
                      </a:r>
                      <a:r>
                        <a:rPr lang="ru-RU" sz="2400" b="1" dirty="0" smtClean="0"/>
                        <a:t>-)</a:t>
                      </a:r>
                      <a:r>
                        <a:rPr lang="ru-RU" sz="2400" b="1" baseline="0" dirty="0" smtClean="0"/>
                        <a:t> –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спр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-</a:t>
                      </a:r>
                      <a:r>
                        <a:rPr lang="ru-RU" sz="2400" b="1" dirty="0" err="1" smtClean="0"/>
                        <a:t>ащ</a:t>
                      </a:r>
                      <a:r>
                        <a:rPr lang="ru-RU" sz="2400" b="1" dirty="0" smtClean="0"/>
                        <a:t>-</a:t>
                      </a:r>
                      <a:r>
                        <a:rPr lang="ru-RU" sz="2400" b="1" baseline="0" dirty="0" smtClean="0"/>
                        <a:t> </a:t>
                      </a:r>
                      <a:r>
                        <a:rPr lang="ru-RU" sz="2400" b="1" dirty="0" smtClean="0"/>
                        <a:t>(-</a:t>
                      </a:r>
                      <a:r>
                        <a:rPr lang="ru-RU" sz="2400" b="1" dirty="0" err="1" smtClean="0"/>
                        <a:t>ящ</a:t>
                      </a:r>
                      <a:r>
                        <a:rPr lang="ru-RU" sz="2400" b="1" dirty="0" smtClean="0"/>
                        <a:t>-)</a:t>
                      </a:r>
                      <a:r>
                        <a:rPr lang="ru-RU" sz="2400" b="1" baseline="0" dirty="0" smtClean="0"/>
                        <a:t> –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rgbClr val="FF0000"/>
                          </a:solidFill>
                        </a:rPr>
                        <a:t>спр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00FF"/>
                          </a:solidFill>
                        </a:rPr>
                        <a:t>темнеющий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00FF"/>
                          </a:solidFill>
                        </a:rPr>
                        <a:t>говорящий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9049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Рисунок 11" descr="3d-animasi-cat-reading-newspaper-animated-animal-animation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4335463"/>
            <a:ext cx="16192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76400"/>
            <a:ext cx="6553200" cy="990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</a:t>
            </a:r>
            <a:endParaRPr lang="ru-RU" sz="2000" u="sng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933700" y="56515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000"/>
              <a:t>    Проверьте себя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55650" y="1836738"/>
            <a:ext cx="7993063" cy="3608387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r>
              <a:rPr lang="ru-RU" sz="2000" dirty="0"/>
              <a:t>1. Действительные причастия настоящего времени </a:t>
            </a:r>
          </a:p>
          <a:p>
            <a:pPr>
              <a:defRPr/>
            </a:pPr>
            <a:r>
              <a:rPr lang="ru-RU" sz="2000" dirty="0"/>
              <a:t> </a:t>
            </a:r>
            <a:r>
              <a:rPr lang="ru-RU" sz="2000" dirty="0"/>
              <a:t>   образуются только от глаголов совершенного вида.</a:t>
            </a:r>
            <a:endParaRPr lang="ru-RU" sz="2000" dirty="0"/>
          </a:p>
          <a:p>
            <a:pPr marL="342900" indent="-342900">
              <a:defRPr/>
            </a:pPr>
            <a:r>
              <a:rPr lang="ru-RU" sz="2000" dirty="0"/>
              <a:t>2</a:t>
            </a:r>
            <a:r>
              <a:rPr lang="ru-RU" sz="2000" dirty="0"/>
              <a:t>. </a:t>
            </a:r>
            <a:r>
              <a:rPr lang="ru-RU" sz="2000" dirty="0"/>
              <a:t>Выбор буквы гласного в суффиксах действительных</a:t>
            </a:r>
          </a:p>
          <a:p>
            <a:pPr marL="342900" indent="-342900">
              <a:defRPr/>
            </a:pPr>
            <a:r>
              <a:rPr lang="ru-RU" sz="2000" dirty="0"/>
              <a:t> </a:t>
            </a:r>
            <a:r>
              <a:rPr lang="ru-RU" sz="2000" dirty="0"/>
              <a:t>   причастий настоящего времени зависит от спряжения глагола.</a:t>
            </a:r>
          </a:p>
          <a:p>
            <a:pPr marL="342900" indent="-342900">
              <a:defRPr/>
            </a:pPr>
            <a:r>
              <a:rPr lang="ru-RU" sz="2000" dirty="0"/>
              <a:t>3</a:t>
            </a:r>
            <a:r>
              <a:rPr lang="ru-RU" sz="2000" dirty="0"/>
              <a:t>. </a:t>
            </a:r>
            <a:r>
              <a:rPr lang="ru-RU" sz="2000" dirty="0"/>
              <a:t>Действительное причастия настоящего времени образуется </a:t>
            </a:r>
          </a:p>
          <a:p>
            <a:pPr marL="342900" indent="-342900">
              <a:defRPr/>
            </a:pPr>
            <a:r>
              <a:rPr lang="ru-RU" sz="2000" dirty="0"/>
              <a:t> </a:t>
            </a:r>
            <a:r>
              <a:rPr lang="ru-RU" sz="2000" dirty="0"/>
              <a:t>   с помощью суффикса -</a:t>
            </a:r>
            <a:r>
              <a:rPr lang="ru-RU" sz="2000" dirty="0" err="1"/>
              <a:t>ущ</a:t>
            </a:r>
            <a:r>
              <a:rPr lang="ru-RU" sz="2000" dirty="0"/>
              <a:t>- (-</a:t>
            </a:r>
            <a:r>
              <a:rPr lang="ru-RU" sz="2000" dirty="0" err="1"/>
              <a:t>ющ</a:t>
            </a:r>
            <a:r>
              <a:rPr lang="ru-RU" sz="2000" dirty="0"/>
              <a:t>-) от глаголов 2 спряжения.</a:t>
            </a:r>
          </a:p>
          <a:p>
            <a:pPr marL="342900" indent="-342900">
              <a:defRPr/>
            </a:pPr>
            <a:r>
              <a:rPr lang="ru-RU" sz="2000" dirty="0"/>
              <a:t>4</a:t>
            </a:r>
            <a:r>
              <a:rPr lang="ru-RU" sz="2000" dirty="0"/>
              <a:t>. Суффиксы причастий являются формообразующими.</a:t>
            </a:r>
            <a:endParaRPr lang="ru-RU" sz="2000" dirty="0"/>
          </a:p>
          <a:p>
            <a:pPr marL="342900" indent="-342900">
              <a:defRPr/>
            </a:pPr>
            <a:r>
              <a:rPr lang="ru-RU" sz="2000" dirty="0"/>
              <a:t>5. Действительные </a:t>
            </a:r>
            <a:r>
              <a:rPr lang="ru-RU" sz="2000" dirty="0"/>
              <a:t>причастия настоящего времени</a:t>
            </a:r>
          </a:p>
          <a:p>
            <a:pPr marL="342900" indent="-342900">
              <a:defRPr/>
            </a:pPr>
            <a:r>
              <a:rPr lang="ru-RU" sz="2000" dirty="0"/>
              <a:t>    </a:t>
            </a:r>
            <a:r>
              <a:rPr lang="ru-RU" sz="2000" dirty="0"/>
              <a:t>образуются от основы настоящего времени глаголов.</a:t>
            </a:r>
            <a:endParaRPr lang="ru-RU" dirty="0"/>
          </a:p>
        </p:txBody>
      </p:sp>
      <p:sp>
        <p:nvSpPr>
          <p:cNvPr id="24580" name="AutoShape 6"/>
          <p:cNvSpPr>
            <a:spLocks noChangeArrowheads="1"/>
          </p:cNvSpPr>
          <p:nvPr/>
        </p:nvSpPr>
        <p:spPr bwMode="auto">
          <a:xfrm>
            <a:off x="1447800" y="304800"/>
            <a:ext cx="5943600" cy="5334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/>
              <a:t>Рефлексия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81000" y="12192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000"/>
              <a:t> Выберите правильные утверждения (запишите номера в тетрадях).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000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3517900" y="5656263"/>
            <a:ext cx="19812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 sz="3200" b="1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2800" b="1"/>
              <a:t>2, 4, 5</a:t>
            </a:r>
          </a:p>
          <a:p>
            <a:pPr algn="ctr"/>
            <a:endParaRPr lang="ru-RU" sz="320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758825" y="1836738"/>
            <a:ext cx="7993063" cy="3608387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r>
              <a:rPr lang="ru-RU" sz="2000"/>
              <a:t>1. Действительные причастия настоящего времени </a:t>
            </a:r>
          </a:p>
          <a:p>
            <a:r>
              <a:rPr lang="ru-RU" sz="2000"/>
              <a:t>    образуются только от глаголов совершенного вида.</a:t>
            </a:r>
          </a:p>
          <a:p>
            <a:r>
              <a:rPr lang="ru-RU" sz="2000">
                <a:solidFill>
                  <a:srgbClr val="800000"/>
                </a:solidFill>
              </a:rPr>
              <a:t>2.</a:t>
            </a:r>
            <a:r>
              <a:rPr lang="ru-RU" sz="2000"/>
              <a:t> </a:t>
            </a:r>
            <a:r>
              <a:rPr lang="ru-RU" sz="2000">
                <a:solidFill>
                  <a:srgbClr val="800000"/>
                </a:solidFill>
              </a:rPr>
              <a:t>Выбор буквы гласного в суффиксах действительных</a:t>
            </a:r>
          </a:p>
          <a:p>
            <a:r>
              <a:rPr lang="ru-RU" sz="2000">
                <a:solidFill>
                  <a:srgbClr val="800000"/>
                </a:solidFill>
              </a:rPr>
              <a:t>    причастий настоящего времени зависит от спряжения глагола.</a:t>
            </a:r>
          </a:p>
          <a:p>
            <a:r>
              <a:rPr lang="ru-RU" sz="2000"/>
              <a:t>3. Действительные причастия настоящего времени образуются </a:t>
            </a:r>
          </a:p>
          <a:p>
            <a:r>
              <a:rPr lang="ru-RU" sz="2000"/>
              <a:t>    с помощью суффикса </a:t>
            </a:r>
            <a:r>
              <a:rPr lang="ru-RU" sz="2000" i="1"/>
              <a:t>-ущ-</a:t>
            </a:r>
            <a:r>
              <a:rPr lang="ru-RU" sz="2000"/>
              <a:t> (-</a:t>
            </a:r>
            <a:r>
              <a:rPr lang="ru-RU" sz="2000" i="1"/>
              <a:t>ющ</a:t>
            </a:r>
            <a:r>
              <a:rPr lang="ru-RU" sz="2000"/>
              <a:t>-) от глаголов </a:t>
            </a:r>
            <a:r>
              <a:rPr lang="en-US" sz="2000"/>
              <a:t>II</a:t>
            </a:r>
            <a:r>
              <a:rPr lang="ru-RU" sz="2000"/>
              <a:t> спряжения.</a:t>
            </a:r>
          </a:p>
          <a:p>
            <a:r>
              <a:rPr lang="ru-RU" sz="2000">
                <a:solidFill>
                  <a:srgbClr val="800000"/>
                </a:solidFill>
              </a:rPr>
              <a:t>4. Суффиксы причастий не входят в основу слова.</a:t>
            </a:r>
          </a:p>
          <a:p>
            <a:r>
              <a:rPr lang="ru-RU" sz="2000">
                <a:solidFill>
                  <a:srgbClr val="800000"/>
                </a:solidFill>
              </a:rPr>
              <a:t>5. Действительные причастия настоящего времени</a:t>
            </a:r>
          </a:p>
          <a:p>
            <a:r>
              <a:rPr lang="ru-RU" sz="2000">
                <a:solidFill>
                  <a:srgbClr val="800000"/>
                </a:solidFill>
              </a:rPr>
              <a:t>    образуются от основы настоящего времени глаголов.</a:t>
            </a:r>
            <a:endParaRPr lang="ru-RU">
              <a:solidFill>
                <a:srgbClr val="800000"/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9688" y="5524500"/>
            <a:ext cx="23622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 animBg="1"/>
      <p:bldP spid="10247" grpId="0"/>
      <p:bldP spid="10248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572</Words>
  <Application>Microsoft Office PowerPoint</Application>
  <PresentationFormat>Экран (4:3)</PresentationFormat>
  <Paragraphs>146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Тема Office</vt:lpstr>
      <vt:lpstr>Действительные причастия  настоящего времени.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65</cp:revision>
  <dcterms:created xsi:type="dcterms:W3CDTF">2013-06-11T07:56:04Z</dcterms:created>
  <dcterms:modified xsi:type="dcterms:W3CDTF">2014-03-01T08:26:39Z</dcterms:modified>
</cp:coreProperties>
</file>