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6" r:id="rId4"/>
    <p:sldId id="274" r:id="rId5"/>
    <p:sldId id="265" r:id="rId6"/>
    <p:sldId id="268" r:id="rId7"/>
    <p:sldId id="270" r:id="rId8"/>
    <p:sldId id="275" r:id="rId9"/>
    <p:sldId id="276" r:id="rId10"/>
    <p:sldId id="278" r:id="rId11"/>
    <p:sldId id="272" r:id="rId12"/>
    <p:sldId id="279" r:id="rId13"/>
    <p:sldId id="281" r:id="rId14"/>
    <p:sldId id="271" r:id="rId15"/>
    <p:sldId id="267" r:id="rId16"/>
    <p:sldId id="269" r:id="rId17"/>
    <p:sldId id="280" r:id="rId18"/>
    <p:sldId id="273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FF"/>
    <a:srgbClr val="CC0000"/>
    <a:srgbClr val="990000"/>
    <a:srgbClr val="CC3300"/>
    <a:srgbClr val="0000CC"/>
    <a:srgbClr val="FFDDBF"/>
    <a:srgbClr val="EBBB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68" autoAdjust="0"/>
    <p:restoredTop sz="99881" autoAdjust="0"/>
  </p:normalViewPr>
  <p:slideViewPr>
    <p:cSldViewPr>
      <p:cViewPr varScale="1">
        <p:scale>
          <a:sx n="109" d="100"/>
          <a:sy n="109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E3ADBC-0E2F-42D1-90DF-567BB5F8BCA0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BFE3D-14D2-414C-AAA3-2329E5689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http://2.bp.blogspot.com/_DwqzFMmQgVQ/TMF7VEcpTrI/AAAAAAAABtM/UBct-ghpWK8/s1600/gautama.jpg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2DD98-7C70-49D3-8268-7E855EE1FB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таблицы.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Использованы рисунки с диска «Загадки сфинкса»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88A53-3506-4A57-8FB5-162711D2FF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рисунка.  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9C5AA-BF07-46B1-8AA6-29F36A51B2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3FE41-1219-4A16-8700-3EA7BBE12B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E85A7-DC69-4DA2-A5F6-2E2CA94E0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карты. 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6E03F4-4817-4032-8BD4-3A73469183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B265E-36E4-4362-A6F0-1B37971258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Адрес рисунка  - </a:t>
            </a:r>
            <a:r>
              <a:rPr lang="en-US" smtClean="0"/>
              <a:t>http://img0.liveinternet.ru/images/attach/b/1/2894/2894236_the_gods.jpg</a:t>
            </a: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CEAC5-CAA8-46F2-81E2-4AD9A2F1B8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C6462-F11D-4D67-A767-E7012A48D1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EFFF1-C4C5-4847-8ED0-53FA4782B2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5066A-6B2E-419F-A0AA-1D3673FC80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82). Формулировка задания изменена по сравнению с рабочей тетрадью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A975E-FA54-45FA-98CF-EED91DA957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35522-1BD6-47E1-8B5A-D2B21F59C0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Адрес карты -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http://historic.ru/books/item/f00/s00/z0000016/pic/map18.jpg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Исходит последовательная смена вопросов. 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067AD-B4F1-4B0E-BA7C-913618BE9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DDD89-67C4-45A4-86AC-8D227F313E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CB56-3E70-4B7A-941A-5F299168AA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90432-F681-46D4-A591-896FF767DE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таблицы. 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D08BE-C34D-4804-AB5B-03BDCC518B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87AA-41E6-4FE9-AD62-DBC926F2FAC3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325D-296B-4FE3-BC52-5AC642E7E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2CD9-BB2C-4B8D-A451-3D975C1B56B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FAF3-92DC-4C08-8DCF-3E718997C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F755-A234-4320-9329-CD49B18CA15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1C90-7640-48ED-9B22-80C19F66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9" descr="hindi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46618"/>
            <a:ext cx="9144000" cy="511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7678-5DA8-4F28-ADB8-CABEBA84B30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0B52-A227-4D58-8379-B7CAE98D8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6E08-E2A9-47BA-99D6-D5BD0063A32E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4D39-8398-4FF6-A862-C5996E5D2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 descr="hindi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46618"/>
            <a:ext cx="9144000" cy="511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F56E-A9E1-45C6-B55F-4124AACDFA6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0DB6-1AA8-4710-870A-BC582CE7A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2EB4-08CF-4DDD-BCFC-C7E33F5943D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B4F8-2F5E-48F8-A2B9-AA854648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 descr="hindi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46618"/>
            <a:ext cx="9144000" cy="511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1582-93FD-4FB3-9E22-16279C13F1CC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1A4D-D167-4D77-9ACD-017A35C2B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 descr="hindi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46618"/>
            <a:ext cx="9144000" cy="511382"/>
          </a:xfrm>
          <a:prstGeom prst="rect">
            <a:avLst/>
          </a:prstGeom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6FE9-AE09-44F1-A5B2-638454C45F03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B0E4-2D9F-4907-8C7C-E6EBA1F22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EF6D-328A-40F6-BE76-DC8117FEEC53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C8EF-BF88-4B89-96FA-5E4C3BCB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DA12-D62F-4DFD-B603-D4D96CDBC3C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968E-4356-47A4-A0F1-715CF1411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7E49E-FE95-4BD1-B1CF-D6AF19D40AF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4BC524-B7C4-4C2D-A075-45832DB8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73" r:id="rId4"/>
    <p:sldLayoutId id="2147483667" r:id="rId5"/>
    <p:sldLayoutId id="2147483674" r:id="rId6"/>
    <p:sldLayoutId id="214748367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7013"/>
            <a:ext cx="7772400" cy="14700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«ПРОСВЕТЛЕНИЕ» ДРЕВНЕЙ ИНДИИ</a:t>
            </a:r>
            <a:endParaRPr lang="ru-RU" dirty="0"/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188" y="2781300"/>
            <a:ext cx="33480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0" y="6240463"/>
            <a:ext cx="6156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мира, § 17.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767640"/>
            <a:ext cx="8640000" cy="289440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 </a:t>
            </a:r>
            <a:r>
              <a:rPr lang="ru-RU" sz="2800">
                <a:latin typeface="Comic Sans MS" pitchFamily="66" charset="0"/>
              </a:rPr>
              <a:t>упадка или расцвета Древнеиндийской цивилизации? </a:t>
            </a:r>
            <a:r>
              <a:rPr lang="ru-RU" sz="2600">
                <a:latin typeface="Comic Sans MS" pitchFamily="66" charset="0"/>
              </a:rPr>
              <a:t>Приведи одно доказательство своей точки зрения.</a:t>
            </a:r>
          </a:p>
          <a:p>
            <a:pPr indent="35718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Запиши в таблице два-три доказательства своего утверждения.</a:t>
            </a:r>
            <a:endParaRPr lang="ru-RU" sz="2600">
              <a:latin typeface="Comic Sans MS" pitchFamily="66" charset="0"/>
            </a:endParaRP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6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252413" y="3794125"/>
          <a:ext cx="8639175" cy="2011363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spc="-150" dirty="0"/>
              <a:t>ИЗВИЛИСТАЯ ТРОПА ЦИВИЛИЗАЦИИ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0330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>
                <a:latin typeface="Comic Sans MS" pitchFamily="66" charset="0"/>
              </a:rPr>
              <a:t>Можно ли считать, что в Древней Индии к   VI веку до н.э. сложилась отличная от других цивилизация?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494088"/>
          <a:ext cx="864076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278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8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ЦВЕТА ИНДИЙСКОЙ КУЛЬТУРЫ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2780928"/>
            <a:ext cx="8640000" cy="3744813"/>
          </a:xfrm>
          <a:prstGeom prst="roundRect">
            <a:avLst>
              <a:gd name="adj" fmla="val 9879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в таблицу своё мнение, подтвердив его одним аргументом.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два-три аргумента.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подтвердив свою позицию сведениями, не изученными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0330"/>
            <a:ext cx="8640000" cy="173664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	Обсудите, что могло нравиться, а что нет древним индийцам в делении на варны. </a:t>
            </a: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ЦВЕТА ИНДИЙСКОЙ КУЛЬТУРЫ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8000" y="131400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02030" y="3936968"/>
            <a:ext cx="1734066" cy="1870075"/>
          </a:xfrm>
          <a:prstGeom prst="roundRect">
            <a:avLst>
              <a:gd name="adj" fmla="val 10935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48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5025" y="3028950"/>
            <a:ext cx="19700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6600" y="2859088"/>
            <a:ext cx="1270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Box 4"/>
          <p:cNvSpPr>
            <a:spLocks noChangeArrowheads="1"/>
          </p:cNvSpPr>
          <p:nvPr/>
        </p:nvSpPr>
        <p:spPr bwMode="auto">
          <a:xfrm>
            <a:off x="1331913" y="4587875"/>
            <a:ext cx="2079625" cy="509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БРАХМАНЫ</a:t>
            </a:r>
          </a:p>
        </p:txBody>
      </p:sp>
      <p:sp>
        <p:nvSpPr>
          <p:cNvPr id="34830" name="TextBox 24"/>
          <p:cNvSpPr>
            <a:spLocks noChangeArrowheads="1"/>
          </p:cNvSpPr>
          <p:nvPr/>
        </p:nvSpPr>
        <p:spPr bwMode="auto">
          <a:xfrm>
            <a:off x="549275" y="6265863"/>
            <a:ext cx="1574800" cy="511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ВАЙШЬИ</a:t>
            </a:r>
          </a:p>
        </p:txBody>
      </p:sp>
      <p:sp>
        <p:nvSpPr>
          <p:cNvPr id="34831" name="TextBox 25"/>
          <p:cNvSpPr>
            <a:spLocks noChangeArrowheads="1"/>
          </p:cNvSpPr>
          <p:nvPr/>
        </p:nvSpPr>
        <p:spPr bwMode="auto">
          <a:xfrm>
            <a:off x="6084888" y="5078413"/>
            <a:ext cx="1755775" cy="511175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КШАТРИИ</a:t>
            </a:r>
          </a:p>
        </p:txBody>
      </p:sp>
      <p:sp>
        <p:nvSpPr>
          <p:cNvPr id="34832" name="TextBox 26"/>
          <p:cNvSpPr>
            <a:spLocks noChangeArrowheads="1"/>
          </p:cNvSpPr>
          <p:nvPr/>
        </p:nvSpPr>
        <p:spPr bwMode="auto">
          <a:xfrm>
            <a:off x="7677150" y="6265863"/>
            <a:ext cx="1431925" cy="5111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ШУДРЫ</a:t>
            </a:r>
          </a:p>
        </p:txBody>
      </p:sp>
      <p:pic>
        <p:nvPicPr>
          <p:cNvPr id="348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941888"/>
            <a:ext cx="3111501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4005263"/>
            <a:ext cx="11763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2056" idx="3"/>
          </p:cNvCxnSpPr>
          <p:nvPr/>
        </p:nvCxnSpPr>
        <p:spPr>
          <a:xfrm>
            <a:off x="3276600" y="3756025"/>
            <a:ext cx="1223963" cy="6096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292725" y="4005263"/>
            <a:ext cx="792163" cy="28733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079500" y="5411788"/>
            <a:ext cx="2987675" cy="25558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076825" y="5697538"/>
            <a:ext cx="3530600" cy="10953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-150" dirty="0"/>
              <a:t>ВЫРВАТЬСЯ ИЗ СТРАДАНИЙ!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755650"/>
            <a:ext cx="489108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50825" y="2636838"/>
            <a:ext cx="8697913" cy="2884487"/>
            <a:chOff x="219456" y="1883664"/>
            <a:chExt cx="8698992" cy="28834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916832"/>
              <a:ext cx="8640000" cy="2826306"/>
            </a:xfrm>
            <a:prstGeom prst="roundRect">
              <a:avLst/>
            </a:prstGeom>
            <a:blipFill>
              <a:blip r:embed="rId6" cstate="print"/>
              <a:tile tx="0" ty="0" sx="100000" sy="100000" flip="none" algn="tl"/>
            </a:blipFill>
            <a:ln w="254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Сравни представления индийцев о людях и богах с представлениями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египтян (с. 62) и евреев (с. 99).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Найди представителей четырёх </a:t>
              </a:r>
              <a:r>
                <a:rPr lang="ru-RU" sz="3200" dirty="0" err="1">
                  <a:latin typeface="+mn-lt"/>
                </a:rPr>
                <a:t>варн</a:t>
              </a:r>
              <a:r>
                <a:rPr lang="ru-RU" sz="3200" dirty="0">
                  <a:latin typeface="+mn-lt"/>
                </a:rPr>
                <a:t>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2232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370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72000"/>
            <a:ext cx="8640000" cy="282630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</a:p>
          <a:p>
            <a:pPr indent="357188">
              <a:buFontTx/>
              <a:buAutoNum type="arabicPeriod"/>
              <a:defRPr/>
            </a:pPr>
            <a:r>
              <a:rPr lang="ru-RU" sz="3200">
                <a:latin typeface="Comic Sans MS" pitchFamily="66" charset="0"/>
              </a:rPr>
              <a:t>Местных жителей Индии привлекали такие черты учения Будды: …</a:t>
            </a:r>
          </a:p>
          <a:p>
            <a:pPr indent="357188">
              <a:buFontTx/>
              <a:buAutoNum type="arabicPeriod"/>
              <a:defRPr/>
            </a:pPr>
            <a:r>
              <a:rPr lang="ru-RU" sz="3200">
                <a:latin typeface="Comic Sans MS" pitchFamily="66" charset="0"/>
              </a:rPr>
              <a:t> Учение Будды привлекало жителей Индии, потому что … 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-150" dirty="0"/>
              <a:t>ВЫРВАТЬСЯ ИЗ СТРАДАНИЙ!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5776" y="3916710"/>
            <a:ext cx="4004859" cy="2896666"/>
          </a:xfrm>
          <a:prstGeom prst="roundRect">
            <a:avLst>
              <a:gd name="adj" fmla="val 822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688891"/>
            <a:ext cx="8640000" cy="4188381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ЦИВИЛИЗАЦИЯ ДРЕВНЕЙ ИНДИИ ПОРОДИЛА УЧЕНИЕ БУДДЫ И МНОГО ДРУГИХ ДОСТИЖЕНИЙ ОБЩЕЧЕЛОВЕЧЕСКОЙ КУЛЬТУРЫ.</a:t>
            </a:r>
          </a:p>
        </p:txBody>
      </p:sp>
      <p:grpSp>
        <p:nvGrpSpPr>
          <p:cNvPr id="4096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6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025" y="755650"/>
            <a:ext cx="46561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1388536"/>
            <a:ext cx="8640000" cy="4200704"/>
          </a:xfrm>
          <a:prstGeom prst="roundRect">
            <a:avLst>
              <a:gd name="adj" fmla="val 9974"/>
            </a:avLst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Выполни задания по карте-схеме: </a:t>
            </a:r>
          </a:p>
          <a:p>
            <a:pPr indent="357188">
              <a:defRPr/>
            </a:pPr>
            <a:r>
              <a:rPr lang="ru-RU" sz="2800">
                <a:latin typeface="Comic Sans MS" pitchFamily="66" charset="0"/>
              </a:rPr>
              <a:t>1. Надпиши названия рек Инд и Ганг, Индийского океана.</a:t>
            </a:r>
          </a:p>
          <a:p>
            <a:pPr indent="357188">
              <a:defRPr/>
            </a:pPr>
            <a:r>
              <a:rPr lang="ru-RU" sz="2800">
                <a:latin typeface="Comic Sans MS" pitchFamily="66" charset="0"/>
              </a:rPr>
              <a:t>2. Обведи границы царства Ашоки в III в. до н.э. и подпиши его столицу.</a:t>
            </a:r>
          </a:p>
          <a:p>
            <a:pPr indent="357188">
              <a:defRPr/>
            </a:pPr>
            <a:r>
              <a:rPr lang="ru-RU" sz="2800">
                <a:latin typeface="Comic Sans MS" pitchFamily="66" charset="0"/>
              </a:rPr>
              <a:t>3. Отметь значком обнаруженные археологами в результате раскопок города древнейшей цивилизации Индии.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025" y="755650"/>
            <a:ext cx="46561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52000" y="5803905"/>
            <a:ext cx="8640000" cy="1009471"/>
          </a:xfrm>
          <a:prstGeom prst="roundRect">
            <a:avLst>
              <a:gd name="adj" fmla="val 9974"/>
            </a:avLst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Подпиши названия стран-соседей цивилизации Древней Индии.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Заполни таблицу «Религии Древнего мира», строку «Древняя Индия».</a:t>
            </a:r>
          </a:p>
        </p:txBody>
      </p:sp>
      <p:grpSp>
        <p:nvGrpSpPr>
          <p:cNvPr id="471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4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3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4724400"/>
          <a:ext cx="8640763" cy="201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Религии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Различие</a:t>
                      </a:r>
                    </a:p>
                    <a:p>
                      <a:pPr algn="ctr"/>
                      <a:r>
                        <a:rPr lang="ru-RU" sz="2400" dirty="0" smtClean="0"/>
                        <a:t>богов и людей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Судьба после</a:t>
                      </a:r>
                    </a:p>
                    <a:p>
                      <a:pPr algn="ctr"/>
                      <a:r>
                        <a:rPr lang="ru-RU" sz="2400" dirty="0" smtClean="0"/>
                        <a:t>смерти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Зачем обращаются</a:t>
                      </a:r>
                    </a:p>
                    <a:p>
                      <a:pPr algn="ctr"/>
                      <a:r>
                        <a:rPr lang="ru-RU" sz="2400" dirty="0" smtClean="0"/>
                        <a:t>к богам?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Древняя Индия</a:t>
                      </a:r>
                      <a:endParaRPr lang="ru-RU" sz="2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12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2555875"/>
            <a:ext cx="1069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9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2519363"/>
            <a:ext cx="1470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0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879725"/>
            <a:ext cx="1022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1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3240088"/>
            <a:ext cx="1216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879725"/>
            <a:ext cx="1146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5263" y="3240088"/>
            <a:ext cx="1130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592388"/>
            <a:ext cx="1270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2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2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9228" name="Group 76"/>
          <p:cNvGraphicFramePr>
            <a:graphicFrameLocks noGrp="1"/>
          </p:cNvGraphicFramePr>
          <p:nvPr/>
        </p:nvGraphicFramePr>
        <p:xfrm>
          <a:off x="252413" y="540067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21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9229" name="Group 77"/>
          <p:cNvGraphicFramePr>
            <a:graphicFrameLocks noGrp="1"/>
          </p:cNvGraphicFramePr>
          <p:nvPr/>
        </p:nvGraphicFramePr>
        <p:xfrm>
          <a:off x="250825" y="417671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1196836"/>
            <a:ext cx="8640000" cy="2377142"/>
          </a:xfrm>
          <a:prstGeom prst="roundRect">
            <a:avLst>
              <a:gd name="adj" fmla="val 9839"/>
            </a:avLst>
          </a:prstGeom>
          <a:blipFill>
            <a:blip r:embed="rId5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Отметь соответствующими цифрами на ленте времени следующие события: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800">
                <a:latin typeface="Comic Sans MS" pitchFamily="66" charset="0"/>
              </a:rPr>
              <a:t> – время вторжения индоевропейских племён – ариев в Индию;     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800">
                <a:latin typeface="Comic Sans MS" pitchFamily="66" charset="0"/>
              </a:rPr>
              <a:t> – время, когда проповедовал Будда.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743325" cy="4249738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 eaLnBrk="1" hangingPunct="1">
              <a:spcBef>
                <a:spcPct val="0"/>
              </a:spcBef>
            </a:pPr>
            <a:r>
              <a:rPr lang="ru-RU" smtClean="0"/>
              <a:t>Все древние религии обещают людям счастье и удовольствие в загробном мире. По-моему, людей привлекало именно это.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249737"/>
          </a:xfrm>
          <a:ln>
            <a:round/>
          </a:ln>
        </p:spPr>
        <p:txBody>
          <a:bodyPr/>
          <a:lstStyle/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А вот в Индии возникло учение, в котором главным было отказаться от всех желаний, и множество людей стали последователями  учения Будды.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73405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445125"/>
            <a:ext cx="8620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— Какое наблюдается противоречие </a:t>
            </a:r>
            <a:r>
              <a:rPr lang="ru-RU" sz="2800">
                <a:latin typeface="Comic Sans MS" pitchFamily="66" charset="0"/>
              </a:rPr>
              <a:t>между мнением Антошки и фактами</a:t>
            </a:r>
            <a:r>
              <a:rPr lang="ru-RU" sz="2600">
                <a:latin typeface="Comic Sans MS" pitchFamily="66" charset="0"/>
              </a:rPr>
              <a:t>? </a:t>
            </a:r>
          </a:p>
          <a:p>
            <a:pPr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 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7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7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51277" name="Group 77"/>
          <p:cNvGraphicFramePr>
            <a:graphicFrameLocks noGrp="1"/>
          </p:cNvGraphicFramePr>
          <p:nvPr/>
        </p:nvGraphicFramePr>
        <p:xfrm>
          <a:off x="252413" y="540067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21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1276" name="Group 76"/>
          <p:cNvGraphicFramePr>
            <a:graphicFrameLocks noGrp="1"/>
          </p:cNvGraphicFramePr>
          <p:nvPr/>
        </p:nvGraphicFramePr>
        <p:xfrm>
          <a:off x="250825" y="417671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1196836"/>
            <a:ext cx="8640000" cy="2833033"/>
          </a:xfrm>
          <a:prstGeom prst="roundRect">
            <a:avLst>
              <a:gd name="adj" fmla="val 9839"/>
            </a:avLst>
          </a:prstGeom>
          <a:blipFill>
            <a:blip r:embed="rId5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Время правления индийского царя из династии Маурьев –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Ашока: 268–232 годы до н.э. Сделай соответствующую отметку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800">
                <a:latin typeface="Comic Sans MS" pitchFamily="66" charset="0"/>
              </a:rPr>
              <a:t> на ленте времени. Подсчитай, сколько веков назад царь Ашока правил Индией.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УЧЕНИЕ БУДДЫ НАШЛО СТОЛЬКО СТОРОННИКОВ?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2413" y="1322388"/>
          <a:ext cx="8640762" cy="350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809"/>
                <a:gridCol w="3168511"/>
                <a:gridCol w="2880160"/>
              </a:tblGrid>
              <a:tr h="55326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Города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Государства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Письменность </a:t>
                      </a:r>
                      <a:endParaRPr lang="ru-RU" sz="2600" spc="-1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Единые религиозные представления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Несколько народов и государств 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Общие культурные ценности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Разделение людей на общественные слои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Единые правила отношения между</a:t>
                      </a:r>
                    </a:p>
                    <a:p>
                      <a:r>
                        <a:rPr lang="ru-RU" sz="2600" dirty="0" smtClean="0"/>
                        <a:t>людьми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Единые особенности ведения хозяйства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47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550" y="1858064"/>
            <a:ext cx="8627811" cy="3371136"/>
          </a:xfrm>
          <a:prstGeom prst="roundRect">
            <a:avLst>
              <a:gd name="adj" fmla="val 11360"/>
            </a:avLst>
          </a:prstGeom>
          <a:blipFill>
            <a:blip r:embed="rId5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200">
                <a:latin typeface="Comic Sans MS" pitchFamily="66" charset="0"/>
              </a:rPr>
              <a:t>С помощью цвета распредели перечисленные признаки по соответствующим группам.</a:t>
            </a:r>
          </a:p>
          <a:p>
            <a:pPr indent="357188">
              <a:defRPr/>
            </a:pP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Впиши по одному недостающему признаку для данных понятий.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52413" y="5516563"/>
            <a:ext cx="8604250" cy="933450"/>
            <a:chOff x="252000" y="5517232"/>
            <a:chExt cx="8604000" cy="93214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5517232"/>
              <a:ext cx="3779727" cy="919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Цивилизация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(как ступень развития)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076272" y="5529914"/>
              <a:ext cx="3779728" cy="919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Цивилизация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(как общность людей)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252413" y="2300288"/>
            <a:ext cx="8639175" cy="2281237"/>
            <a:chOff x="252000" y="2299652"/>
            <a:chExt cx="8640000" cy="228147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2299652"/>
              <a:ext cx="8640000" cy="2281476"/>
            </a:xfrm>
            <a:prstGeom prst="roundRect">
              <a:avLst/>
            </a:prstGeom>
            <a:blipFill>
              <a:blip r:embed="rId5" cstate="print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Когда и как люди научились обрабатывать железо? (§ 14)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Почему в I тыс. до н.э. стали появляться новые религии? (§ 15, 16)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2592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7584" y="357301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1" y="1484784"/>
            <a:ext cx="8638902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ИЗВИЛИСТАЯ ТРОПА ЦИВИЛИЗАЦИИ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3890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ЦВЕТА ИНДИЙСКОЙ КУЛЬТУРЫ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946159"/>
            <a:ext cx="8639382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ВЫРВАТЬСЯ ИЗ СТРАДАНИЙ!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spc="-150" dirty="0"/>
              <a:t>ИЗВИЛИСТАЯ ТРОПА ЦИВИЛИЗАЦИИ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755650"/>
            <a:ext cx="43195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5685760"/>
            <a:ext cx="8640000" cy="1055608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уровень. </a:t>
            </a:r>
            <a:r>
              <a:rPr lang="ru-RU" sz="2800" dirty="0">
                <a:latin typeface="+mn-lt"/>
              </a:rPr>
              <a:t>С помощью карты ответь на вопросы.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6162486"/>
            <a:ext cx="8640000" cy="578882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Каковы природные границы Индии?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661248"/>
            <a:ext cx="8640000" cy="1055608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>
                <a:latin typeface="Comic Sans MS" pitchFamily="66" charset="0"/>
              </a:rPr>
              <a:t>Какие главные для Индии события произошли в III, II и I тысячелетиях до н.э.?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000" y="6165304"/>
            <a:ext cx="8627331" cy="578882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Где расселились арийские народы?</a:t>
            </a:r>
          </a:p>
        </p:txBody>
      </p:sp>
      <p:sp>
        <p:nvSpPr>
          <p:cNvPr id="8" name="Стрелка вправо 7"/>
          <p:cNvSpPr/>
          <p:nvPr/>
        </p:nvSpPr>
        <p:spPr>
          <a:xfrm rot="1733071">
            <a:off x="2136775" y="1301750"/>
            <a:ext cx="2787650" cy="1050925"/>
          </a:xfrm>
          <a:custGeom>
            <a:avLst/>
            <a:gdLst>
              <a:gd name="connsiteX0" fmla="*/ 0 w 2227246"/>
              <a:gd name="connsiteY0" fmla="*/ 162018 h 648072"/>
              <a:gd name="connsiteX1" fmla="*/ 1696780 w 2227246"/>
              <a:gd name="connsiteY1" fmla="*/ 162018 h 648072"/>
              <a:gd name="connsiteX2" fmla="*/ 1696780 w 2227246"/>
              <a:gd name="connsiteY2" fmla="*/ 0 h 648072"/>
              <a:gd name="connsiteX3" fmla="*/ 2227246 w 2227246"/>
              <a:gd name="connsiteY3" fmla="*/ 324036 h 648072"/>
              <a:gd name="connsiteX4" fmla="*/ 1696780 w 2227246"/>
              <a:gd name="connsiteY4" fmla="*/ 648072 h 648072"/>
              <a:gd name="connsiteX5" fmla="*/ 1696780 w 2227246"/>
              <a:gd name="connsiteY5" fmla="*/ 486054 h 648072"/>
              <a:gd name="connsiteX6" fmla="*/ 0 w 2227246"/>
              <a:gd name="connsiteY6" fmla="*/ 486054 h 648072"/>
              <a:gd name="connsiteX7" fmla="*/ 0 w 2227246"/>
              <a:gd name="connsiteY7" fmla="*/ 162018 h 648072"/>
              <a:gd name="connsiteX0" fmla="*/ 0 w 2227246"/>
              <a:gd name="connsiteY0" fmla="*/ 162018 h 648072"/>
              <a:gd name="connsiteX1" fmla="*/ 1696780 w 2227246"/>
              <a:gd name="connsiteY1" fmla="*/ 162018 h 648072"/>
              <a:gd name="connsiteX2" fmla="*/ 1696780 w 2227246"/>
              <a:gd name="connsiteY2" fmla="*/ 0 h 648072"/>
              <a:gd name="connsiteX3" fmla="*/ 2227246 w 2227246"/>
              <a:gd name="connsiteY3" fmla="*/ 324036 h 648072"/>
              <a:gd name="connsiteX4" fmla="*/ 1696780 w 2227246"/>
              <a:gd name="connsiteY4" fmla="*/ 648072 h 648072"/>
              <a:gd name="connsiteX5" fmla="*/ 1696780 w 2227246"/>
              <a:gd name="connsiteY5" fmla="*/ 486054 h 648072"/>
              <a:gd name="connsiteX6" fmla="*/ 91440 w 2227246"/>
              <a:gd name="connsiteY6" fmla="*/ 577494 h 648072"/>
              <a:gd name="connsiteX0" fmla="*/ 192570 w 2135806"/>
              <a:gd name="connsiteY0" fmla="*/ 0 h 1105064"/>
              <a:gd name="connsiteX1" fmla="*/ 1605340 w 2135806"/>
              <a:gd name="connsiteY1" fmla="*/ 619010 h 1105064"/>
              <a:gd name="connsiteX2" fmla="*/ 1605340 w 2135806"/>
              <a:gd name="connsiteY2" fmla="*/ 456992 h 1105064"/>
              <a:gd name="connsiteX3" fmla="*/ 2135806 w 2135806"/>
              <a:gd name="connsiteY3" fmla="*/ 781028 h 1105064"/>
              <a:gd name="connsiteX4" fmla="*/ 1605340 w 2135806"/>
              <a:gd name="connsiteY4" fmla="*/ 1105064 h 1105064"/>
              <a:gd name="connsiteX5" fmla="*/ 1605340 w 2135806"/>
              <a:gd name="connsiteY5" fmla="*/ 943046 h 1105064"/>
              <a:gd name="connsiteX6" fmla="*/ 0 w 2135806"/>
              <a:gd name="connsiteY6" fmla="*/ 1034486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787651 w 2318117"/>
              <a:gd name="connsiteY5" fmla="*/ 94304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879823 w 2318117"/>
              <a:gd name="connsiteY5" fmla="*/ 903076 h 1105064"/>
              <a:gd name="connsiteX6" fmla="*/ 0 w 2318117"/>
              <a:gd name="connsiteY6" fmla="*/ 585707 h 1105064"/>
              <a:gd name="connsiteX0" fmla="*/ 374881 w 2318117"/>
              <a:gd name="connsiteY0" fmla="*/ 0 h 1105064"/>
              <a:gd name="connsiteX1" fmla="*/ 1787651 w 2318117"/>
              <a:gd name="connsiteY1" fmla="*/ 619010 h 1105064"/>
              <a:gd name="connsiteX2" fmla="*/ 1787651 w 2318117"/>
              <a:gd name="connsiteY2" fmla="*/ 456992 h 1105064"/>
              <a:gd name="connsiteX3" fmla="*/ 2318117 w 2318117"/>
              <a:gd name="connsiteY3" fmla="*/ 781028 h 1105064"/>
              <a:gd name="connsiteX4" fmla="*/ 1787651 w 2318117"/>
              <a:gd name="connsiteY4" fmla="*/ 1105064 h 1105064"/>
              <a:gd name="connsiteX5" fmla="*/ 1879823 w 2318117"/>
              <a:gd name="connsiteY5" fmla="*/ 903076 h 1105064"/>
              <a:gd name="connsiteX6" fmla="*/ 0 w 2318117"/>
              <a:gd name="connsiteY6" fmla="*/ 585707 h 1105064"/>
              <a:gd name="connsiteX0" fmla="*/ 374881 w 2318117"/>
              <a:gd name="connsiteY0" fmla="*/ 0 h 1050714"/>
              <a:gd name="connsiteX1" fmla="*/ 1787651 w 2318117"/>
              <a:gd name="connsiteY1" fmla="*/ 619010 h 1050714"/>
              <a:gd name="connsiteX2" fmla="*/ 1787651 w 2318117"/>
              <a:gd name="connsiteY2" fmla="*/ 456992 h 1050714"/>
              <a:gd name="connsiteX3" fmla="*/ 2318117 w 2318117"/>
              <a:gd name="connsiteY3" fmla="*/ 781028 h 1050714"/>
              <a:gd name="connsiteX4" fmla="*/ 1866451 w 2318117"/>
              <a:gd name="connsiteY4" fmla="*/ 1050714 h 1050714"/>
              <a:gd name="connsiteX5" fmla="*/ 1879823 w 2318117"/>
              <a:gd name="connsiteY5" fmla="*/ 903076 h 1050714"/>
              <a:gd name="connsiteX6" fmla="*/ 0 w 2318117"/>
              <a:gd name="connsiteY6" fmla="*/ 585707 h 1050714"/>
              <a:gd name="connsiteX0" fmla="*/ 374881 w 2318117"/>
              <a:gd name="connsiteY0" fmla="*/ 0 h 1050714"/>
              <a:gd name="connsiteX1" fmla="*/ 1875792 w 2318117"/>
              <a:gd name="connsiteY1" fmla="*/ 690046 h 1050714"/>
              <a:gd name="connsiteX2" fmla="*/ 1787651 w 2318117"/>
              <a:gd name="connsiteY2" fmla="*/ 456992 h 1050714"/>
              <a:gd name="connsiteX3" fmla="*/ 2318117 w 2318117"/>
              <a:gd name="connsiteY3" fmla="*/ 781028 h 1050714"/>
              <a:gd name="connsiteX4" fmla="*/ 1866451 w 2318117"/>
              <a:gd name="connsiteY4" fmla="*/ 1050714 h 1050714"/>
              <a:gd name="connsiteX5" fmla="*/ 1879823 w 2318117"/>
              <a:gd name="connsiteY5" fmla="*/ 903076 h 1050714"/>
              <a:gd name="connsiteX6" fmla="*/ 0 w 2318117"/>
              <a:gd name="connsiteY6" fmla="*/ 585707 h 1050714"/>
              <a:gd name="connsiteX0" fmla="*/ 374881 w 2318117"/>
              <a:gd name="connsiteY0" fmla="*/ 0 h 1050714"/>
              <a:gd name="connsiteX1" fmla="*/ 1875792 w 2318117"/>
              <a:gd name="connsiteY1" fmla="*/ 690046 h 1050714"/>
              <a:gd name="connsiteX2" fmla="*/ 1825467 w 2318117"/>
              <a:gd name="connsiteY2" fmla="*/ 495962 h 1050714"/>
              <a:gd name="connsiteX3" fmla="*/ 2318117 w 2318117"/>
              <a:gd name="connsiteY3" fmla="*/ 781028 h 1050714"/>
              <a:gd name="connsiteX4" fmla="*/ 1866451 w 2318117"/>
              <a:gd name="connsiteY4" fmla="*/ 1050714 h 1050714"/>
              <a:gd name="connsiteX5" fmla="*/ 1879823 w 2318117"/>
              <a:gd name="connsiteY5" fmla="*/ 903076 h 1050714"/>
              <a:gd name="connsiteX6" fmla="*/ 0 w 2318117"/>
              <a:gd name="connsiteY6" fmla="*/ 585707 h 1050714"/>
              <a:gd name="connsiteX0" fmla="*/ 374881 w 2318117"/>
              <a:gd name="connsiteY0" fmla="*/ 0 h 1050714"/>
              <a:gd name="connsiteX1" fmla="*/ 1875792 w 2318117"/>
              <a:gd name="connsiteY1" fmla="*/ 690046 h 1050714"/>
              <a:gd name="connsiteX2" fmla="*/ 1825467 w 2318117"/>
              <a:gd name="connsiteY2" fmla="*/ 495962 h 1050714"/>
              <a:gd name="connsiteX3" fmla="*/ 2318117 w 2318117"/>
              <a:gd name="connsiteY3" fmla="*/ 781028 h 1050714"/>
              <a:gd name="connsiteX4" fmla="*/ 1866451 w 2318117"/>
              <a:gd name="connsiteY4" fmla="*/ 1050714 h 1050714"/>
              <a:gd name="connsiteX5" fmla="*/ 1879823 w 2318117"/>
              <a:gd name="connsiteY5" fmla="*/ 903076 h 1050714"/>
              <a:gd name="connsiteX6" fmla="*/ 0 w 2318117"/>
              <a:gd name="connsiteY6" fmla="*/ 585707 h 1050714"/>
              <a:gd name="connsiteX0" fmla="*/ 374881 w 2318117"/>
              <a:gd name="connsiteY0" fmla="*/ 0 h 1050714"/>
              <a:gd name="connsiteX1" fmla="*/ 1875792 w 2318117"/>
              <a:gd name="connsiteY1" fmla="*/ 690046 h 1050714"/>
              <a:gd name="connsiteX2" fmla="*/ 1851350 w 2318117"/>
              <a:gd name="connsiteY2" fmla="*/ 503440 h 1050714"/>
              <a:gd name="connsiteX3" fmla="*/ 2318117 w 2318117"/>
              <a:gd name="connsiteY3" fmla="*/ 781028 h 1050714"/>
              <a:gd name="connsiteX4" fmla="*/ 1866451 w 2318117"/>
              <a:gd name="connsiteY4" fmla="*/ 1050714 h 1050714"/>
              <a:gd name="connsiteX5" fmla="*/ 1879823 w 2318117"/>
              <a:gd name="connsiteY5" fmla="*/ 903076 h 1050714"/>
              <a:gd name="connsiteX6" fmla="*/ 0 w 2318117"/>
              <a:gd name="connsiteY6" fmla="*/ 585707 h 1050714"/>
              <a:gd name="connsiteX0" fmla="*/ 374881 w 2327896"/>
              <a:gd name="connsiteY0" fmla="*/ 0 h 1050714"/>
              <a:gd name="connsiteX1" fmla="*/ 1875792 w 2327896"/>
              <a:gd name="connsiteY1" fmla="*/ 690046 h 1050714"/>
              <a:gd name="connsiteX2" fmla="*/ 1851350 w 2327896"/>
              <a:gd name="connsiteY2" fmla="*/ 503440 h 1050714"/>
              <a:gd name="connsiteX3" fmla="*/ 2327896 w 2327896"/>
              <a:gd name="connsiteY3" fmla="*/ 759316 h 1050714"/>
              <a:gd name="connsiteX4" fmla="*/ 1866451 w 2327896"/>
              <a:gd name="connsiteY4" fmla="*/ 1050714 h 1050714"/>
              <a:gd name="connsiteX5" fmla="*/ 1879823 w 2327896"/>
              <a:gd name="connsiteY5" fmla="*/ 903076 h 1050714"/>
              <a:gd name="connsiteX6" fmla="*/ 0 w 2327896"/>
              <a:gd name="connsiteY6" fmla="*/ 585707 h 105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896" h="1050714">
                <a:moveTo>
                  <a:pt x="374881" y="0"/>
                </a:moveTo>
                <a:cubicBezTo>
                  <a:pt x="724149" y="360478"/>
                  <a:pt x="1058327" y="664011"/>
                  <a:pt x="1875792" y="690046"/>
                </a:cubicBezTo>
                <a:lnTo>
                  <a:pt x="1851350" y="503440"/>
                </a:lnTo>
                <a:lnTo>
                  <a:pt x="2327896" y="759316"/>
                </a:lnTo>
                <a:lnTo>
                  <a:pt x="1866451" y="1050714"/>
                </a:lnTo>
                <a:lnTo>
                  <a:pt x="1879823" y="903076"/>
                </a:lnTo>
                <a:cubicBezTo>
                  <a:pt x="733305" y="1190926"/>
                  <a:pt x="0" y="585707"/>
                  <a:pt x="0" y="585707"/>
                </a:cubicBezTo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>
                <a:solidFill>
                  <a:srgbClr val="CC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72274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</a:t>
            </a:r>
            <a:r>
              <a:rPr lang="ru-RU" sz="2800">
                <a:latin typeface="Comic Sans MS" pitchFamily="66" charset="0"/>
              </a:rPr>
              <a:t>. Используя текст § 17, впишите в схему слова, доказывающие, что жители Индии взошли на ступень цивилизации.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7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7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spc="-150" dirty="0"/>
              <a:t>ИЗВИЛИСТАЯ ТРОПА ЦИВИЛИЗАЦИИ</a:t>
            </a:r>
            <a:endParaRPr lang="ru-RU" sz="3300" dirty="0"/>
          </a:p>
        </p:txBody>
      </p:sp>
      <p:grpSp>
        <p:nvGrpSpPr>
          <p:cNvPr id="26631" name="Группа 3"/>
          <p:cNvGrpSpPr>
            <a:grpSpLocks/>
          </p:cNvGrpSpPr>
          <p:nvPr/>
        </p:nvGrpSpPr>
        <p:grpSpPr bwMode="auto">
          <a:xfrm>
            <a:off x="250825" y="3141663"/>
            <a:ext cx="8642350" cy="3527425"/>
            <a:chOff x="251520" y="3140968"/>
            <a:chExt cx="8640960" cy="3528392"/>
          </a:xfrm>
        </p:grpSpPr>
        <p:sp>
          <p:nvSpPr>
            <p:cNvPr id="25" name="Полилиния 24"/>
            <p:cNvSpPr/>
            <p:nvPr/>
          </p:nvSpPr>
          <p:spPr>
            <a:xfrm>
              <a:off x="4471593" y="4293096"/>
              <a:ext cx="3313406" cy="5256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8199"/>
                  </a:lnTo>
                  <a:lnTo>
                    <a:pt x="3313406" y="358199"/>
                  </a:lnTo>
                  <a:lnTo>
                    <a:pt x="3313406" y="525626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4471593" y="4293096"/>
              <a:ext cx="1104468" cy="5256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8199"/>
                  </a:lnTo>
                  <a:lnTo>
                    <a:pt x="1104468" y="358199"/>
                  </a:lnTo>
                  <a:lnTo>
                    <a:pt x="1104468" y="525626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367124" y="4293096"/>
              <a:ext cx="1104468" cy="5256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04468" y="0"/>
                  </a:moveTo>
                  <a:lnTo>
                    <a:pt x="1104468" y="358199"/>
                  </a:lnTo>
                  <a:lnTo>
                    <a:pt x="0" y="358199"/>
                  </a:lnTo>
                  <a:lnTo>
                    <a:pt x="0" y="525626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1158187" y="4293096"/>
              <a:ext cx="3313406" cy="5256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3406" y="0"/>
                  </a:moveTo>
                  <a:lnTo>
                    <a:pt x="3313406" y="358199"/>
                  </a:lnTo>
                  <a:lnTo>
                    <a:pt x="0" y="358199"/>
                  </a:lnTo>
                  <a:lnTo>
                    <a:pt x="0" y="525626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28"/>
            <p:cNvSpPr/>
            <p:nvPr/>
          </p:nvSpPr>
          <p:spPr>
            <a:xfrm>
              <a:off x="2267744" y="3140968"/>
              <a:ext cx="4320000" cy="114764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2468557" y="3331740"/>
              <a:ext cx="4320000" cy="1147643"/>
            </a:xfrm>
            <a:custGeom>
              <a:avLst/>
              <a:gdLst>
                <a:gd name="connsiteX0" fmla="*/ 0 w 1807312"/>
                <a:gd name="connsiteY0" fmla="*/ 114764 h 1147643"/>
                <a:gd name="connsiteX1" fmla="*/ 33614 w 1807312"/>
                <a:gd name="connsiteY1" fmla="*/ 33614 h 1147643"/>
                <a:gd name="connsiteX2" fmla="*/ 114764 w 1807312"/>
                <a:gd name="connsiteY2" fmla="*/ 1 h 1147643"/>
                <a:gd name="connsiteX3" fmla="*/ 1692548 w 1807312"/>
                <a:gd name="connsiteY3" fmla="*/ 0 h 1147643"/>
                <a:gd name="connsiteX4" fmla="*/ 1773698 w 1807312"/>
                <a:gd name="connsiteY4" fmla="*/ 33614 h 1147643"/>
                <a:gd name="connsiteX5" fmla="*/ 1807311 w 1807312"/>
                <a:gd name="connsiteY5" fmla="*/ 114764 h 1147643"/>
                <a:gd name="connsiteX6" fmla="*/ 1807312 w 1807312"/>
                <a:gd name="connsiteY6" fmla="*/ 1032879 h 1147643"/>
                <a:gd name="connsiteX7" fmla="*/ 1773698 w 1807312"/>
                <a:gd name="connsiteY7" fmla="*/ 1114029 h 1147643"/>
                <a:gd name="connsiteX8" fmla="*/ 1692548 w 1807312"/>
                <a:gd name="connsiteY8" fmla="*/ 1147643 h 1147643"/>
                <a:gd name="connsiteX9" fmla="*/ 114764 w 1807312"/>
                <a:gd name="connsiteY9" fmla="*/ 1147643 h 1147643"/>
                <a:gd name="connsiteX10" fmla="*/ 33614 w 1807312"/>
                <a:gd name="connsiteY10" fmla="*/ 1114029 h 1147643"/>
                <a:gd name="connsiteX11" fmla="*/ 0 w 1807312"/>
                <a:gd name="connsiteY11" fmla="*/ 1032879 h 1147643"/>
                <a:gd name="connsiteX12" fmla="*/ 0 w 1807312"/>
                <a:gd name="connsiteY12" fmla="*/ 114764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312" h="1147643">
                  <a:moveTo>
                    <a:pt x="0" y="114764"/>
                  </a:moveTo>
                  <a:cubicBezTo>
                    <a:pt x="0" y="84327"/>
                    <a:pt x="12091" y="55136"/>
                    <a:pt x="33614" y="33614"/>
                  </a:cubicBezTo>
                  <a:cubicBezTo>
                    <a:pt x="55136" y="12092"/>
                    <a:pt x="84327" y="0"/>
                    <a:pt x="114764" y="1"/>
                  </a:cubicBezTo>
                  <a:lnTo>
                    <a:pt x="1692548" y="0"/>
                  </a:lnTo>
                  <a:cubicBezTo>
                    <a:pt x="1722985" y="0"/>
                    <a:pt x="1752176" y="12091"/>
                    <a:pt x="1773698" y="33614"/>
                  </a:cubicBezTo>
                  <a:cubicBezTo>
                    <a:pt x="1795220" y="55136"/>
                    <a:pt x="1807312" y="84327"/>
                    <a:pt x="1807311" y="114764"/>
                  </a:cubicBezTo>
                  <a:cubicBezTo>
                    <a:pt x="1807311" y="420802"/>
                    <a:pt x="1807312" y="726841"/>
                    <a:pt x="1807312" y="1032879"/>
                  </a:cubicBezTo>
                  <a:cubicBezTo>
                    <a:pt x="1807312" y="1063316"/>
                    <a:pt x="1795221" y="1092507"/>
                    <a:pt x="1773698" y="1114029"/>
                  </a:cubicBezTo>
                  <a:cubicBezTo>
                    <a:pt x="1752176" y="1135551"/>
                    <a:pt x="1722985" y="1147643"/>
                    <a:pt x="1692548" y="1147643"/>
                  </a:cubicBezTo>
                  <a:lnTo>
                    <a:pt x="114764" y="1147643"/>
                  </a:lnTo>
                  <a:cubicBezTo>
                    <a:pt x="84327" y="1147643"/>
                    <a:pt x="55136" y="1135552"/>
                    <a:pt x="33614" y="1114029"/>
                  </a:cubicBezTo>
                  <a:cubicBezTo>
                    <a:pt x="12092" y="1092507"/>
                    <a:pt x="0" y="1063316"/>
                    <a:pt x="0" y="1032879"/>
                  </a:cubicBezTo>
                  <a:lnTo>
                    <a:pt x="0" y="11476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9343" tIns="159343" rIns="159343" bIns="159343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300" dirty="0"/>
                <a:t>Цивилизация Древней  Индии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51520" y="4797152"/>
              <a:ext cx="1807312" cy="114764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rIns="72000"/>
            <a:lstStyle/>
            <a:p>
              <a:pPr algn="ctr">
                <a:defRPr/>
              </a:pPr>
              <a:r>
                <a:rPr lang="ru-RU" sz="2500">
                  <a:solidFill>
                    <a:srgbClr val="800000"/>
                  </a:solidFill>
                </a:rPr>
                <a:t>хозяйство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462988" y="4797152"/>
              <a:ext cx="1807312" cy="114764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rIns="72000"/>
            <a:lstStyle/>
            <a:p>
              <a:pPr algn="ctr">
                <a:defRPr/>
              </a:pPr>
              <a:r>
                <a:rPr lang="ru-RU" sz="2600">
                  <a:solidFill>
                    <a:srgbClr val="800000"/>
                  </a:solidFill>
                </a:rPr>
                <a:t>власть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671926" y="4797152"/>
              <a:ext cx="1807312" cy="114764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rIns="72000"/>
            <a:lstStyle/>
            <a:p>
              <a:pPr algn="ctr">
                <a:lnSpc>
                  <a:spcPct val="70000"/>
                </a:lnSpc>
                <a:defRPr/>
              </a:pPr>
              <a:r>
                <a:rPr lang="ru-RU" sz="2600">
                  <a:solidFill>
                    <a:srgbClr val="800000"/>
                  </a:solidFill>
                </a:rPr>
                <a:t>деление</a:t>
              </a:r>
              <a:r>
                <a:rPr lang="ru-RU" sz="2800">
                  <a:solidFill>
                    <a:srgbClr val="800000"/>
                  </a:solidFill>
                </a:rPr>
                <a:t> общества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6880863" y="4797152"/>
              <a:ext cx="1807312" cy="114764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rIns="72000"/>
            <a:lstStyle/>
            <a:p>
              <a:pPr algn="ctr">
                <a:defRPr/>
              </a:pPr>
              <a:r>
                <a:rPr lang="ru-RU" sz="2600">
                  <a:solidFill>
                    <a:srgbClr val="800000"/>
                  </a:solidFill>
                </a:rPr>
                <a:t>культура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58355" y="5521717"/>
              <a:ext cx="1807312" cy="1147643"/>
            </a:xfrm>
            <a:custGeom>
              <a:avLst/>
              <a:gdLst>
                <a:gd name="connsiteX0" fmla="*/ 0 w 1807312"/>
                <a:gd name="connsiteY0" fmla="*/ 114764 h 1147643"/>
                <a:gd name="connsiteX1" fmla="*/ 33614 w 1807312"/>
                <a:gd name="connsiteY1" fmla="*/ 33614 h 1147643"/>
                <a:gd name="connsiteX2" fmla="*/ 114764 w 1807312"/>
                <a:gd name="connsiteY2" fmla="*/ 1 h 1147643"/>
                <a:gd name="connsiteX3" fmla="*/ 1692548 w 1807312"/>
                <a:gd name="connsiteY3" fmla="*/ 0 h 1147643"/>
                <a:gd name="connsiteX4" fmla="*/ 1773698 w 1807312"/>
                <a:gd name="connsiteY4" fmla="*/ 33614 h 1147643"/>
                <a:gd name="connsiteX5" fmla="*/ 1807311 w 1807312"/>
                <a:gd name="connsiteY5" fmla="*/ 114764 h 1147643"/>
                <a:gd name="connsiteX6" fmla="*/ 1807312 w 1807312"/>
                <a:gd name="connsiteY6" fmla="*/ 1032879 h 1147643"/>
                <a:gd name="connsiteX7" fmla="*/ 1773698 w 1807312"/>
                <a:gd name="connsiteY7" fmla="*/ 1114029 h 1147643"/>
                <a:gd name="connsiteX8" fmla="*/ 1692548 w 1807312"/>
                <a:gd name="connsiteY8" fmla="*/ 1147643 h 1147643"/>
                <a:gd name="connsiteX9" fmla="*/ 114764 w 1807312"/>
                <a:gd name="connsiteY9" fmla="*/ 1147643 h 1147643"/>
                <a:gd name="connsiteX10" fmla="*/ 33614 w 1807312"/>
                <a:gd name="connsiteY10" fmla="*/ 1114029 h 1147643"/>
                <a:gd name="connsiteX11" fmla="*/ 0 w 1807312"/>
                <a:gd name="connsiteY11" fmla="*/ 1032879 h 1147643"/>
                <a:gd name="connsiteX12" fmla="*/ 0 w 1807312"/>
                <a:gd name="connsiteY12" fmla="*/ 114764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312" h="1147643">
                  <a:moveTo>
                    <a:pt x="0" y="114764"/>
                  </a:moveTo>
                  <a:cubicBezTo>
                    <a:pt x="0" y="84327"/>
                    <a:pt x="12091" y="55136"/>
                    <a:pt x="33614" y="33614"/>
                  </a:cubicBezTo>
                  <a:cubicBezTo>
                    <a:pt x="55136" y="12092"/>
                    <a:pt x="84327" y="0"/>
                    <a:pt x="114764" y="1"/>
                  </a:cubicBezTo>
                  <a:lnTo>
                    <a:pt x="1692548" y="0"/>
                  </a:lnTo>
                  <a:cubicBezTo>
                    <a:pt x="1722985" y="0"/>
                    <a:pt x="1752176" y="12091"/>
                    <a:pt x="1773698" y="33614"/>
                  </a:cubicBezTo>
                  <a:cubicBezTo>
                    <a:pt x="1795220" y="55136"/>
                    <a:pt x="1807312" y="84327"/>
                    <a:pt x="1807311" y="114764"/>
                  </a:cubicBezTo>
                  <a:cubicBezTo>
                    <a:pt x="1807311" y="420802"/>
                    <a:pt x="1807312" y="726841"/>
                    <a:pt x="1807312" y="1032879"/>
                  </a:cubicBezTo>
                  <a:cubicBezTo>
                    <a:pt x="1807312" y="1063316"/>
                    <a:pt x="1795221" y="1092507"/>
                    <a:pt x="1773698" y="1114029"/>
                  </a:cubicBezTo>
                  <a:cubicBezTo>
                    <a:pt x="1752176" y="1135551"/>
                    <a:pt x="1722985" y="1147643"/>
                    <a:pt x="1692548" y="1147643"/>
                  </a:cubicBezTo>
                  <a:lnTo>
                    <a:pt x="114764" y="1147643"/>
                  </a:lnTo>
                  <a:cubicBezTo>
                    <a:pt x="84327" y="1147643"/>
                    <a:pt x="55136" y="1135552"/>
                    <a:pt x="33614" y="1114029"/>
                  </a:cubicBezTo>
                  <a:cubicBezTo>
                    <a:pt x="12092" y="1092507"/>
                    <a:pt x="0" y="1063316"/>
                    <a:pt x="0" y="1032879"/>
                  </a:cubicBezTo>
                  <a:lnTo>
                    <a:pt x="0" y="11476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8000" tIns="159343" rIns="108000" bIns="159343" spcCol="1270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spc="-15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667293" y="5521717"/>
              <a:ext cx="1807312" cy="1147643"/>
            </a:xfrm>
            <a:custGeom>
              <a:avLst/>
              <a:gdLst>
                <a:gd name="connsiteX0" fmla="*/ 0 w 1807312"/>
                <a:gd name="connsiteY0" fmla="*/ 114764 h 1147643"/>
                <a:gd name="connsiteX1" fmla="*/ 33614 w 1807312"/>
                <a:gd name="connsiteY1" fmla="*/ 33614 h 1147643"/>
                <a:gd name="connsiteX2" fmla="*/ 114764 w 1807312"/>
                <a:gd name="connsiteY2" fmla="*/ 1 h 1147643"/>
                <a:gd name="connsiteX3" fmla="*/ 1692548 w 1807312"/>
                <a:gd name="connsiteY3" fmla="*/ 0 h 1147643"/>
                <a:gd name="connsiteX4" fmla="*/ 1773698 w 1807312"/>
                <a:gd name="connsiteY4" fmla="*/ 33614 h 1147643"/>
                <a:gd name="connsiteX5" fmla="*/ 1807311 w 1807312"/>
                <a:gd name="connsiteY5" fmla="*/ 114764 h 1147643"/>
                <a:gd name="connsiteX6" fmla="*/ 1807312 w 1807312"/>
                <a:gd name="connsiteY6" fmla="*/ 1032879 h 1147643"/>
                <a:gd name="connsiteX7" fmla="*/ 1773698 w 1807312"/>
                <a:gd name="connsiteY7" fmla="*/ 1114029 h 1147643"/>
                <a:gd name="connsiteX8" fmla="*/ 1692548 w 1807312"/>
                <a:gd name="connsiteY8" fmla="*/ 1147643 h 1147643"/>
                <a:gd name="connsiteX9" fmla="*/ 114764 w 1807312"/>
                <a:gd name="connsiteY9" fmla="*/ 1147643 h 1147643"/>
                <a:gd name="connsiteX10" fmla="*/ 33614 w 1807312"/>
                <a:gd name="connsiteY10" fmla="*/ 1114029 h 1147643"/>
                <a:gd name="connsiteX11" fmla="*/ 0 w 1807312"/>
                <a:gd name="connsiteY11" fmla="*/ 1032879 h 1147643"/>
                <a:gd name="connsiteX12" fmla="*/ 0 w 1807312"/>
                <a:gd name="connsiteY12" fmla="*/ 114764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312" h="1147643">
                  <a:moveTo>
                    <a:pt x="0" y="114764"/>
                  </a:moveTo>
                  <a:cubicBezTo>
                    <a:pt x="0" y="84327"/>
                    <a:pt x="12091" y="55136"/>
                    <a:pt x="33614" y="33614"/>
                  </a:cubicBezTo>
                  <a:cubicBezTo>
                    <a:pt x="55136" y="12092"/>
                    <a:pt x="84327" y="0"/>
                    <a:pt x="114764" y="1"/>
                  </a:cubicBezTo>
                  <a:lnTo>
                    <a:pt x="1692548" y="0"/>
                  </a:lnTo>
                  <a:cubicBezTo>
                    <a:pt x="1722985" y="0"/>
                    <a:pt x="1752176" y="12091"/>
                    <a:pt x="1773698" y="33614"/>
                  </a:cubicBezTo>
                  <a:cubicBezTo>
                    <a:pt x="1795220" y="55136"/>
                    <a:pt x="1807312" y="84327"/>
                    <a:pt x="1807311" y="114764"/>
                  </a:cubicBezTo>
                  <a:cubicBezTo>
                    <a:pt x="1807311" y="420802"/>
                    <a:pt x="1807312" y="726841"/>
                    <a:pt x="1807312" y="1032879"/>
                  </a:cubicBezTo>
                  <a:cubicBezTo>
                    <a:pt x="1807312" y="1063316"/>
                    <a:pt x="1795221" y="1092507"/>
                    <a:pt x="1773698" y="1114029"/>
                  </a:cubicBezTo>
                  <a:cubicBezTo>
                    <a:pt x="1752176" y="1135551"/>
                    <a:pt x="1722985" y="1147643"/>
                    <a:pt x="1692548" y="1147643"/>
                  </a:cubicBezTo>
                  <a:lnTo>
                    <a:pt x="114764" y="1147643"/>
                  </a:lnTo>
                  <a:cubicBezTo>
                    <a:pt x="84327" y="1147643"/>
                    <a:pt x="55136" y="1135552"/>
                    <a:pt x="33614" y="1114029"/>
                  </a:cubicBezTo>
                  <a:cubicBezTo>
                    <a:pt x="12092" y="1092507"/>
                    <a:pt x="0" y="1063316"/>
                    <a:pt x="0" y="1032879"/>
                  </a:cubicBezTo>
                  <a:lnTo>
                    <a:pt x="0" y="11476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9343" tIns="159343" rIns="159343" bIns="159343" spcCol="1270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876230" y="5521717"/>
              <a:ext cx="1807312" cy="1147643"/>
            </a:xfrm>
            <a:custGeom>
              <a:avLst/>
              <a:gdLst>
                <a:gd name="connsiteX0" fmla="*/ 0 w 1807312"/>
                <a:gd name="connsiteY0" fmla="*/ 114764 h 1147643"/>
                <a:gd name="connsiteX1" fmla="*/ 33614 w 1807312"/>
                <a:gd name="connsiteY1" fmla="*/ 33614 h 1147643"/>
                <a:gd name="connsiteX2" fmla="*/ 114764 w 1807312"/>
                <a:gd name="connsiteY2" fmla="*/ 1 h 1147643"/>
                <a:gd name="connsiteX3" fmla="*/ 1692548 w 1807312"/>
                <a:gd name="connsiteY3" fmla="*/ 0 h 1147643"/>
                <a:gd name="connsiteX4" fmla="*/ 1773698 w 1807312"/>
                <a:gd name="connsiteY4" fmla="*/ 33614 h 1147643"/>
                <a:gd name="connsiteX5" fmla="*/ 1807311 w 1807312"/>
                <a:gd name="connsiteY5" fmla="*/ 114764 h 1147643"/>
                <a:gd name="connsiteX6" fmla="*/ 1807312 w 1807312"/>
                <a:gd name="connsiteY6" fmla="*/ 1032879 h 1147643"/>
                <a:gd name="connsiteX7" fmla="*/ 1773698 w 1807312"/>
                <a:gd name="connsiteY7" fmla="*/ 1114029 h 1147643"/>
                <a:gd name="connsiteX8" fmla="*/ 1692548 w 1807312"/>
                <a:gd name="connsiteY8" fmla="*/ 1147643 h 1147643"/>
                <a:gd name="connsiteX9" fmla="*/ 114764 w 1807312"/>
                <a:gd name="connsiteY9" fmla="*/ 1147643 h 1147643"/>
                <a:gd name="connsiteX10" fmla="*/ 33614 w 1807312"/>
                <a:gd name="connsiteY10" fmla="*/ 1114029 h 1147643"/>
                <a:gd name="connsiteX11" fmla="*/ 0 w 1807312"/>
                <a:gd name="connsiteY11" fmla="*/ 1032879 h 1147643"/>
                <a:gd name="connsiteX12" fmla="*/ 0 w 1807312"/>
                <a:gd name="connsiteY12" fmla="*/ 114764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312" h="1147643">
                  <a:moveTo>
                    <a:pt x="0" y="114764"/>
                  </a:moveTo>
                  <a:cubicBezTo>
                    <a:pt x="0" y="84327"/>
                    <a:pt x="12091" y="55136"/>
                    <a:pt x="33614" y="33614"/>
                  </a:cubicBezTo>
                  <a:cubicBezTo>
                    <a:pt x="55136" y="12092"/>
                    <a:pt x="84327" y="0"/>
                    <a:pt x="114764" y="1"/>
                  </a:cubicBezTo>
                  <a:lnTo>
                    <a:pt x="1692548" y="0"/>
                  </a:lnTo>
                  <a:cubicBezTo>
                    <a:pt x="1722985" y="0"/>
                    <a:pt x="1752176" y="12091"/>
                    <a:pt x="1773698" y="33614"/>
                  </a:cubicBezTo>
                  <a:cubicBezTo>
                    <a:pt x="1795220" y="55136"/>
                    <a:pt x="1807312" y="84327"/>
                    <a:pt x="1807311" y="114764"/>
                  </a:cubicBezTo>
                  <a:cubicBezTo>
                    <a:pt x="1807311" y="420802"/>
                    <a:pt x="1807312" y="726841"/>
                    <a:pt x="1807312" y="1032879"/>
                  </a:cubicBezTo>
                  <a:cubicBezTo>
                    <a:pt x="1807312" y="1063316"/>
                    <a:pt x="1795221" y="1092507"/>
                    <a:pt x="1773698" y="1114029"/>
                  </a:cubicBezTo>
                  <a:cubicBezTo>
                    <a:pt x="1752176" y="1135551"/>
                    <a:pt x="1722985" y="1147643"/>
                    <a:pt x="1692548" y="1147643"/>
                  </a:cubicBezTo>
                  <a:lnTo>
                    <a:pt x="114764" y="1147643"/>
                  </a:lnTo>
                  <a:cubicBezTo>
                    <a:pt x="84327" y="1147643"/>
                    <a:pt x="55136" y="1135552"/>
                    <a:pt x="33614" y="1114029"/>
                  </a:cubicBezTo>
                  <a:cubicBezTo>
                    <a:pt x="12092" y="1092507"/>
                    <a:pt x="0" y="1063316"/>
                    <a:pt x="0" y="1032879"/>
                  </a:cubicBezTo>
                  <a:lnTo>
                    <a:pt x="0" y="11476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8000" tIns="205063" rIns="108000" bIns="205063" spcCol="1270"/>
            <a:lstStyle/>
            <a:p>
              <a:pPr algn="ctr" defTabSz="2000250" fontAlgn="auto">
                <a:lnSpc>
                  <a:spcPct val="70000"/>
                </a:lnSpc>
                <a:spcAft>
                  <a:spcPct val="35000"/>
                </a:spcAft>
                <a:defRPr/>
              </a:pPr>
              <a:endParaRPr lang="ru-RU" sz="2800" spc="-150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7085168" y="5521717"/>
              <a:ext cx="1807312" cy="1147643"/>
            </a:xfrm>
            <a:custGeom>
              <a:avLst/>
              <a:gdLst>
                <a:gd name="connsiteX0" fmla="*/ 0 w 1807312"/>
                <a:gd name="connsiteY0" fmla="*/ 114764 h 1147643"/>
                <a:gd name="connsiteX1" fmla="*/ 33614 w 1807312"/>
                <a:gd name="connsiteY1" fmla="*/ 33614 h 1147643"/>
                <a:gd name="connsiteX2" fmla="*/ 114764 w 1807312"/>
                <a:gd name="connsiteY2" fmla="*/ 1 h 1147643"/>
                <a:gd name="connsiteX3" fmla="*/ 1692548 w 1807312"/>
                <a:gd name="connsiteY3" fmla="*/ 0 h 1147643"/>
                <a:gd name="connsiteX4" fmla="*/ 1773698 w 1807312"/>
                <a:gd name="connsiteY4" fmla="*/ 33614 h 1147643"/>
                <a:gd name="connsiteX5" fmla="*/ 1807311 w 1807312"/>
                <a:gd name="connsiteY5" fmla="*/ 114764 h 1147643"/>
                <a:gd name="connsiteX6" fmla="*/ 1807312 w 1807312"/>
                <a:gd name="connsiteY6" fmla="*/ 1032879 h 1147643"/>
                <a:gd name="connsiteX7" fmla="*/ 1773698 w 1807312"/>
                <a:gd name="connsiteY7" fmla="*/ 1114029 h 1147643"/>
                <a:gd name="connsiteX8" fmla="*/ 1692548 w 1807312"/>
                <a:gd name="connsiteY8" fmla="*/ 1147643 h 1147643"/>
                <a:gd name="connsiteX9" fmla="*/ 114764 w 1807312"/>
                <a:gd name="connsiteY9" fmla="*/ 1147643 h 1147643"/>
                <a:gd name="connsiteX10" fmla="*/ 33614 w 1807312"/>
                <a:gd name="connsiteY10" fmla="*/ 1114029 h 1147643"/>
                <a:gd name="connsiteX11" fmla="*/ 0 w 1807312"/>
                <a:gd name="connsiteY11" fmla="*/ 1032879 h 1147643"/>
                <a:gd name="connsiteX12" fmla="*/ 0 w 1807312"/>
                <a:gd name="connsiteY12" fmla="*/ 114764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312" h="1147643">
                  <a:moveTo>
                    <a:pt x="0" y="114764"/>
                  </a:moveTo>
                  <a:cubicBezTo>
                    <a:pt x="0" y="84327"/>
                    <a:pt x="12091" y="55136"/>
                    <a:pt x="33614" y="33614"/>
                  </a:cubicBezTo>
                  <a:cubicBezTo>
                    <a:pt x="55136" y="12092"/>
                    <a:pt x="84327" y="0"/>
                    <a:pt x="114764" y="1"/>
                  </a:cubicBezTo>
                  <a:lnTo>
                    <a:pt x="1692548" y="0"/>
                  </a:lnTo>
                  <a:cubicBezTo>
                    <a:pt x="1722985" y="0"/>
                    <a:pt x="1752176" y="12091"/>
                    <a:pt x="1773698" y="33614"/>
                  </a:cubicBezTo>
                  <a:cubicBezTo>
                    <a:pt x="1795220" y="55136"/>
                    <a:pt x="1807312" y="84327"/>
                    <a:pt x="1807311" y="114764"/>
                  </a:cubicBezTo>
                  <a:cubicBezTo>
                    <a:pt x="1807311" y="420802"/>
                    <a:pt x="1807312" y="726841"/>
                    <a:pt x="1807312" y="1032879"/>
                  </a:cubicBezTo>
                  <a:cubicBezTo>
                    <a:pt x="1807312" y="1063316"/>
                    <a:pt x="1795221" y="1092507"/>
                    <a:pt x="1773698" y="1114029"/>
                  </a:cubicBezTo>
                  <a:cubicBezTo>
                    <a:pt x="1752176" y="1135551"/>
                    <a:pt x="1722985" y="1147643"/>
                    <a:pt x="1692548" y="1147643"/>
                  </a:cubicBezTo>
                  <a:lnTo>
                    <a:pt x="114764" y="1147643"/>
                  </a:lnTo>
                  <a:cubicBezTo>
                    <a:pt x="84327" y="1147643"/>
                    <a:pt x="55136" y="1135552"/>
                    <a:pt x="33614" y="1114029"/>
                  </a:cubicBezTo>
                  <a:cubicBezTo>
                    <a:pt x="12092" y="1092507"/>
                    <a:pt x="0" y="1063316"/>
                    <a:pt x="0" y="1032879"/>
                  </a:cubicBezTo>
                  <a:lnTo>
                    <a:pt x="0" y="11476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8000" tIns="205063" rIns="108000" bIns="205063" spcCol="1270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spc="-1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888554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Расставь события и явления в правильной последовательности (причины — следствия).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0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spc="-150" dirty="0"/>
              <a:t>ИЗВИЛИСТАЯ ТРОПА ЦИВИЛИЗАЦИИ</a:t>
            </a:r>
          </a:p>
        </p:txBody>
      </p:sp>
      <p:grpSp>
        <p:nvGrpSpPr>
          <p:cNvPr id="28679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28680" name="Прямоугольник 2"/>
          <p:cNvSpPr>
            <a:spLocks noChangeArrowheads="1"/>
          </p:cNvSpPr>
          <p:nvPr/>
        </p:nvSpPr>
        <p:spPr bwMode="auto">
          <a:xfrm>
            <a:off x="252413" y="2555875"/>
            <a:ext cx="863123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>
                <a:latin typeface="Comic Sans MS" pitchFamily="66" charset="0"/>
              </a:rPr>
              <a:t>1. Племена кочевников-ариев переселяются в Индию, где образуют общество, разделённое на варны.</a:t>
            </a:r>
          </a:p>
          <a:p>
            <a:r>
              <a:rPr lang="ru-RU" sz="2300">
                <a:latin typeface="Comic Sans MS" pitchFamily="66" charset="0"/>
              </a:rPr>
              <a:t>2. По берегам реки Инд племена дравидов создали цивилизацию больших городов, но по неизвестным нам</a:t>
            </a:r>
          </a:p>
          <a:p>
            <a:r>
              <a:rPr lang="ru-RU" sz="2300">
                <a:latin typeface="Comic Sans MS" pitchFamily="66" charset="0"/>
              </a:rPr>
              <a:t>причинам города пришли в запустение, и люди опять стали жить первобытными общинами.</a:t>
            </a:r>
          </a:p>
          <a:p>
            <a:r>
              <a:rPr lang="ru-RU" sz="2300">
                <a:latin typeface="Comic Sans MS" pitchFamily="66" charset="0"/>
              </a:rPr>
              <a:t>3. Объединив почти всю Индию, царь из династии Маурьев, Ашока, принимает законы, призывающие следовать правилам Будды.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861</Words>
  <Application>Microsoft Office PowerPoint</Application>
  <PresentationFormat>Экран (4:3)</PresentationFormat>
  <Paragraphs>167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Comic Sans MS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"ПРОСВЕТЛЕНИЕ ДРЕВНЕЙ ИНДИИ"</dc:title>
  <dc:creator>Telli</dc:creator>
  <cp:lastModifiedBy>Admin</cp:lastModifiedBy>
  <cp:revision>184</cp:revision>
  <dcterms:created xsi:type="dcterms:W3CDTF">2012-04-06T18:00:09Z</dcterms:created>
  <dcterms:modified xsi:type="dcterms:W3CDTF">2012-11-01T12:28:51Z</dcterms:modified>
</cp:coreProperties>
</file>