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76" r:id="rId10"/>
    <p:sldId id="275" r:id="rId11"/>
    <p:sldId id="277" r:id="rId12"/>
    <p:sldId id="278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438" autoAdjust="0"/>
  </p:normalViewPr>
  <p:slideViewPr>
    <p:cSldViewPr snapToGrid="0">
      <p:cViewPr varScale="1">
        <p:scale>
          <a:sx n="68" d="100"/>
          <a:sy n="68" d="100"/>
        </p:scale>
        <p:origin x="-810" y="-114"/>
      </p:cViewPr>
      <p:guideLst>
        <p:guide orient="horz" pos="3203"/>
        <p:guide pos="12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4D40A-C4A8-4669-97DB-82DB6B5BA3C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3DA7E-FE3F-41D1-98BF-677B871A43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635D-2F1A-474C-AC46-C8C7C0EB04E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6C7E-9952-4CB0-8A87-F18D18F1B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4B2B-5689-4C30-B61D-06AB986D9AD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F76A5-10B0-4632-8D40-0A3895329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6870-D73E-498A-99DD-8C15741D68D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73019-050D-4EB2-8AC6-F20D34D304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DD406-3238-4D5C-8633-70C5E043F55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A3307-705C-4293-BD13-6EE25189C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A34F0-801D-445F-BB5C-C1D00D68DAB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73F29-32B1-4ECC-986E-B3B3C9F0D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592B1-0F39-40C8-AB75-93E295068AA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F4D57-F049-4FC0-8520-4E95446FB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5336C-B740-4BD0-B8A0-EF1CC7833D3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031AF-04CA-436B-B290-866E1581E1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B35BE-A80F-44C5-BF6C-684D1878513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6C943-0069-443F-BDB3-53A857117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E8100-E536-49EF-9680-C61507C12E4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20E51-9E06-466E-BB2B-F72DBC9F2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B0D07-6B93-4462-A280-799DBA77FAC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74C70-11AD-4EF9-A570-262FE5485D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E09CEC-2EBB-453A-B11A-37C71CC9EC7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DF4213-6F26-4347-B874-A25F46680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3.4 Центральная симметрия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III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ЭЛЕМЕНТЫ ГЕОМЕТРИИ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Центрально-симметричные фигуры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Возможен случай, когда фигура,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симметричная данной фигуре относительно точки, совпадает с ней самой (левый чертёж).</a:t>
            </a:r>
          </a:p>
        </p:txBody>
      </p:sp>
      <p:sp>
        <p:nvSpPr>
          <p:cNvPr id="22533" name="TextBox 10"/>
          <p:cNvSpPr txBox="1">
            <a:spLocks noChangeArrowheads="1"/>
          </p:cNvSpPr>
          <p:nvPr/>
        </p:nvSpPr>
        <p:spPr bwMode="auto">
          <a:xfrm>
            <a:off x="250825" y="2636838"/>
            <a:ext cx="5041900" cy="394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окружность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симметрична самой себе относительно своего центра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отрезок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симметричен себе относительно своей середины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прямая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симметрична себе относительно любой своей точки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7188" y="2636838"/>
            <a:ext cx="1727200" cy="17287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550" y="4868863"/>
            <a:ext cx="2251075" cy="17287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9925" y="3213100"/>
            <a:ext cx="2133600" cy="17287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Центрально-симметричные фигуры</a:t>
            </a:r>
          </a:p>
        </p:txBody>
      </p:sp>
      <p:sp>
        <p:nvSpPr>
          <p:cNvPr id="2355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Центрально-симметричной фигурой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параллелограмм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причём центром симметрии является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точка пересечения диагоналей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23557" name="TextBox 12"/>
          <p:cNvSpPr txBox="1">
            <a:spLocks noChangeArrowheads="1"/>
          </p:cNvSpPr>
          <p:nvPr/>
        </p:nvSpPr>
        <p:spPr bwMode="auto">
          <a:xfrm>
            <a:off x="250825" y="338137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Действительно, диагонали параллелограмма точкой пересечения делятся пополам, поэтому сторона АВ симметрична стороне СD, а сторона ВС – стороне АD.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875" y="5084763"/>
            <a:ext cx="4044950" cy="16859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Центрально-симметричные фигуры</a:t>
            </a:r>
          </a:p>
        </p:txBody>
      </p:sp>
      <p:sp>
        <p:nvSpPr>
          <p:cNvPr id="24580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Любая прямая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проходящая через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 симметрии фигуры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делит её на две равные фигуры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" name="Овал 1"/>
          <p:cNvSpPr/>
          <p:nvPr/>
        </p:nvSpPr>
        <p:spPr>
          <a:xfrm>
            <a:off x="684213" y="3716338"/>
            <a:ext cx="2735262" cy="273685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468313" y="3935413"/>
            <a:ext cx="3063875" cy="2328862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1998663" y="5030788"/>
            <a:ext cx="88900" cy="90487"/>
          </a:xfrm>
          <a:prstGeom prst="ellipse">
            <a:avLst/>
          </a:prstGeom>
          <a:solidFill>
            <a:srgbClr val="0F4D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араллелограмм 14"/>
          <p:cNvSpPr/>
          <p:nvPr/>
        </p:nvSpPr>
        <p:spPr>
          <a:xfrm>
            <a:off x="4003675" y="3708400"/>
            <a:ext cx="4862513" cy="2735263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14875" y="3716338"/>
            <a:ext cx="3470275" cy="2727325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003675" y="3716338"/>
            <a:ext cx="4862513" cy="2727325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087813" y="4060825"/>
            <a:ext cx="4805362" cy="207962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6413500" y="5040313"/>
            <a:ext cx="90488" cy="90487"/>
          </a:xfrm>
          <a:prstGeom prst="ellipse">
            <a:avLst/>
          </a:prstGeom>
          <a:solidFill>
            <a:srgbClr val="0F4D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560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560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560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точки называются симметричными относительно точки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? Что такое центр симметрии?</a:t>
            </a:r>
          </a:p>
        </p:txBody>
      </p:sp>
      <p:sp>
        <p:nvSpPr>
          <p:cNvPr id="25607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5608" name="TextBox 14"/>
          <p:cNvSpPr txBox="1">
            <a:spLocks noChangeArrowheads="1"/>
          </p:cNvSpPr>
          <p:nvPr/>
        </p:nvSpPr>
        <p:spPr bwMode="auto">
          <a:xfrm>
            <a:off x="250825" y="3397250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каком случае фигуры называются симметричными относительно точки? Дайте два определения.</a:t>
            </a:r>
          </a:p>
        </p:txBody>
      </p:sp>
      <p:sp>
        <p:nvSpPr>
          <p:cNvPr id="25609" name="TextBox 14"/>
          <p:cNvSpPr txBox="1">
            <a:spLocks noChangeArrowheads="1"/>
          </p:cNvSpPr>
          <p:nvPr/>
        </p:nvSpPr>
        <p:spPr bwMode="auto">
          <a:xfrm>
            <a:off x="250825" y="421163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Какая фигура симметрична отрезку? Как построить эту фигуру?</a:t>
            </a:r>
          </a:p>
        </p:txBody>
      </p:sp>
      <p:sp>
        <p:nvSpPr>
          <p:cNvPr id="25610" name="TextBox 14"/>
          <p:cNvSpPr txBox="1">
            <a:spLocks noChangeArrowheads="1"/>
          </p:cNvSpPr>
          <p:nvPr/>
        </p:nvSpPr>
        <p:spPr bwMode="auto">
          <a:xfrm>
            <a:off x="250825" y="25876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Расскажите о двух способах построения точки, симметричной данной точке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относительно точки </a:t>
            </a:r>
            <a:r>
              <a:rPr lang="en-US" sz="2200" b="1" i="1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5611" name="TextBox 14"/>
          <p:cNvSpPr txBox="1">
            <a:spLocks noChangeArrowheads="1"/>
          </p:cNvSpPr>
          <p:nvPr/>
        </p:nvSpPr>
        <p:spPr bwMode="auto">
          <a:xfrm>
            <a:off x="250825" y="5032375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Какая фигура называется центрально-симметричной?</a:t>
            </a:r>
          </a:p>
        </p:txBody>
      </p:sp>
      <p:sp>
        <p:nvSpPr>
          <p:cNvPr id="25612" name="TextBox 14"/>
          <p:cNvSpPr txBox="1">
            <a:spLocks noChangeArrowheads="1"/>
          </p:cNvSpPr>
          <p:nvPr/>
        </p:nvSpPr>
        <p:spPr bwMode="auto">
          <a:xfrm>
            <a:off x="250825" y="5502275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Назовите несколько центрально-симметричных фигур.</a:t>
            </a:r>
          </a:p>
        </p:txBody>
      </p:sp>
      <p:sp>
        <p:nvSpPr>
          <p:cNvPr id="25613" name="TextBox 14"/>
          <p:cNvSpPr txBox="1">
            <a:spLocks noChangeArrowheads="1"/>
          </p:cNvSpPr>
          <p:nvPr/>
        </p:nvSpPr>
        <p:spPr bwMode="auto">
          <a:xfrm>
            <a:off x="250825" y="59705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ли, что любая прямая, проходящая через центр симметрии фигуры делит ее на две равные фигуры?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Возьмём на плоскости произвольную точку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250825" y="1822450"/>
            <a:ext cx="8642350" cy="2524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Точки </a:t>
            </a:r>
            <a:r>
              <a:rPr lang="ru-RU" sz="28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800" b="1" i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называются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симметричными относительно точки </a:t>
            </a:r>
            <a:r>
              <a:rPr lang="ru-RU" sz="28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endParaRPr lang="ru-RU" sz="28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600" b="1">
                <a:latin typeface="Verdana" pitchFamily="34" charset="0"/>
                <a:ea typeface="Verdana" pitchFamily="34" charset="0"/>
                <a:cs typeface="Verdana" pitchFamily="34" charset="0"/>
              </a:rPr>
              <a:t>или относительно </a:t>
            </a:r>
            <a:r>
              <a:rPr lang="ru-RU" sz="26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 симметрии </a:t>
            </a:r>
            <a:r>
              <a:rPr lang="ru-RU" sz="26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если точка </a:t>
            </a:r>
            <a:r>
              <a:rPr lang="ru-RU" sz="28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является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серединой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i="1"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868863"/>
            <a:ext cx="5689600" cy="13858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Считается, что центр симметрии симметричен самому себе.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1863" y="4437063"/>
            <a:ext cx="2881312" cy="23336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центр симметрии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выбран,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для построения точки,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симметричной данной точке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738" y="3189288"/>
            <a:ext cx="4262437" cy="32686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190875"/>
            <a:ext cx="4321175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Шаг 1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Строим прямую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124325"/>
            <a:ext cx="4321175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Шаг 2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Откладываем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 точки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луче, дополнительном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 лучу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отрезок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ОN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равный от резку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368" name="TextBox 13"/>
          <p:cNvSpPr txBox="1">
            <a:spLocks noChangeArrowheads="1"/>
          </p:cNvSpPr>
          <p:nvPr/>
        </p:nvSpPr>
        <p:spPr bwMode="auto">
          <a:xfrm>
            <a:off x="250825" y="25923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Первый способ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центр симметрии </a:t>
            </a:r>
            <a:r>
              <a:rPr lang="ru-RU" sz="2500" b="1" i="1">
                <a:latin typeface="Verdana" pitchFamily="34" charset="0"/>
              </a:rPr>
              <a:t>О</a:t>
            </a:r>
            <a:r>
              <a:rPr lang="ru-RU" sz="2500">
                <a:latin typeface="Verdana" pitchFamily="34" charset="0"/>
              </a:rPr>
              <a:t> выбран,</a:t>
            </a:r>
          </a:p>
          <a:p>
            <a:pPr algn="ctr"/>
            <a:r>
              <a:rPr lang="ru-RU" sz="2500">
                <a:latin typeface="Verdana" pitchFamily="34" charset="0"/>
              </a:rPr>
              <a:t>то для построения точки,</a:t>
            </a:r>
          </a:p>
          <a:p>
            <a:pPr algn="ctr"/>
            <a:r>
              <a:rPr lang="ru-RU" sz="2500">
                <a:latin typeface="Verdana" pitchFamily="34" charset="0"/>
              </a:rPr>
              <a:t>симметричной данной точке </a:t>
            </a:r>
            <a:r>
              <a:rPr lang="ru-RU" sz="2500" b="1" i="1">
                <a:latin typeface="Verdana" pitchFamily="34" charset="0"/>
              </a:rPr>
              <a:t>М</a:t>
            </a:r>
            <a:r>
              <a:rPr lang="ru-RU" sz="2500">
                <a:latin typeface="Verdana" pitchFamily="34" charset="0"/>
              </a:rPr>
              <a:t>: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Центральная симметрия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Симметрия относительно точки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186113"/>
            <a:ext cx="504190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Шаг 1</a:t>
            </a:r>
          </a:p>
          <a:p>
            <a:pPr algn="ctr"/>
            <a:r>
              <a:rPr lang="ru-RU" sz="2500">
                <a:latin typeface="Verdana" pitchFamily="34" charset="0"/>
              </a:rPr>
              <a:t>Строим прямую </a:t>
            </a:r>
            <a:r>
              <a:rPr lang="ru-RU" sz="2500" b="1" i="1">
                <a:latin typeface="Verdana" pitchFamily="34" charset="0"/>
              </a:rPr>
              <a:t>ОМ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124325"/>
            <a:ext cx="5041900" cy="237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Шаг 2</a:t>
            </a:r>
          </a:p>
          <a:p>
            <a:pPr algn="ctr"/>
            <a:r>
              <a:rPr lang="ru-RU" sz="2500">
                <a:latin typeface="Verdana" pitchFamily="34" charset="0"/>
              </a:rPr>
              <a:t>Проводим окружность</a:t>
            </a:r>
          </a:p>
          <a:p>
            <a:pPr algn="ctr"/>
            <a:r>
              <a:rPr lang="ru-RU" sz="2500">
                <a:latin typeface="Verdana" pitchFamily="34" charset="0"/>
              </a:rPr>
              <a:t>с центром </a:t>
            </a:r>
            <a:r>
              <a:rPr lang="ru-RU" sz="2500" b="1" i="1">
                <a:latin typeface="Verdana" pitchFamily="34" charset="0"/>
              </a:rPr>
              <a:t>О</a:t>
            </a:r>
            <a:r>
              <a:rPr lang="ru-RU" sz="2500">
                <a:latin typeface="Verdana" pitchFamily="34" charset="0"/>
              </a:rPr>
              <a:t> и радиусом </a:t>
            </a:r>
            <a:r>
              <a:rPr lang="ru-RU" sz="2500" b="1" i="1">
                <a:latin typeface="Verdana" pitchFamily="34" charset="0"/>
              </a:rPr>
              <a:t>ОМ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</a:rPr>
              <a:t>Берём точку пересечения окружности с прямой </a:t>
            </a:r>
            <a:r>
              <a:rPr lang="ru-RU" sz="2500" b="1" i="1">
                <a:latin typeface="Verdana" pitchFamily="34" charset="0"/>
              </a:rPr>
              <a:t>ОМ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отличную от точки </a:t>
            </a:r>
            <a:r>
              <a:rPr lang="ru-RU" sz="2500" b="1" i="1">
                <a:latin typeface="Verdana" pitchFamily="34" charset="0"/>
              </a:rPr>
              <a:t>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750" y="3184525"/>
            <a:ext cx="3527425" cy="32686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92" name="TextBox 10"/>
          <p:cNvSpPr txBox="1">
            <a:spLocks noChangeArrowheads="1"/>
          </p:cNvSpPr>
          <p:nvPr/>
        </p:nvSpPr>
        <p:spPr bwMode="auto">
          <a:xfrm>
            <a:off x="250825" y="25923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Второй способ</a:t>
            </a:r>
            <a:endParaRPr lang="ru-RU" sz="25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Действия, изложенные в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Шаге 2</a:t>
            </a:r>
            <a:r>
              <a:rPr lang="ru-RU" sz="3200">
                <a:latin typeface="Verdana" pitchFamily="34" charset="0"/>
              </a:rPr>
              <a:t>, позволяют заключить,</a:t>
            </a:r>
          </a:p>
          <a:p>
            <a:pPr algn="ctr"/>
            <a:r>
              <a:rPr lang="ru-RU" sz="3200">
                <a:latin typeface="Verdana" pitchFamily="34" charset="0"/>
              </a:rPr>
              <a:t>что если точку </a:t>
            </a:r>
            <a:r>
              <a:rPr lang="ru-RU" sz="3200" b="1" i="1">
                <a:latin typeface="Verdana" pitchFamily="34" charset="0"/>
              </a:rPr>
              <a:t>М</a:t>
            </a:r>
          </a:p>
          <a:p>
            <a:pPr algn="ctr"/>
            <a:r>
              <a:rPr lang="ru-RU" sz="3200" b="1">
                <a:latin typeface="Verdana" pitchFamily="34" charset="0"/>
              </a:rPr>
              <a:t>повернуть на 180° вокруг точки </a:t>
            </a:r>
            <a:r>
              <a:rPr lang="ru-RU" sz="3200" b="1" i="1">
                <a:latin typeface="Verdana" pitchFamily="34" charset="0"/>
              </a:rPr>
              <a:t>О</a:t>
            </a:r>
            <a:r>
              <a:rPr lang="ru-RU" sz="3200">
                <a:latin typeface="Verdana" pitchFamily="34" charset="0"/>
              </a:rPr>
              <a:t>,</a:t>
            </a:r>
          </a:p>
          <a:p>
            <a:pPr algn="ctr"/>
            <a:r>
              <a:rPr lang="ru-RU" sz="3200">
                <a:latin typeface="Verdana" pitchFamily="34" charset="0"/>
              </a:rPr>
              <a:t>то получим </a:t>
            </a:r>
            <a:r>
              <a:rPr lang="ru-RU" sz="3200" b="1">
                <a:latin typeface="Verdana" pitchFamily="34" charset="0"/>
              </a:rPr>
              <a:t>симметричную ей точку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Центральная симметрия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Симметрия относительно точки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124325"/>
            <a:ext cx="5886450" cy="237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Шаг 2</a:t>
            </a:r>
          </a:p>
          <a:p>
            <a:pPr algn="ctr"/>
            <a:r>
              <a:rPr lang="ru-RU" sz="2500">
                <a:latin typeface="Verdana" pitchFamily="34" charset="0"/>
              </a:rPr>
              <a:t>Проводим окружность</a:t>
            </a:r>
          </a:p>
          <a:p>
            <a:pPr algn="ctr"/>
            <a:r>
              <a:rPr lang="ru-RU" sz="2500">
                <a:latin typeface="Verdana" pitchFamily="34" charset="0"/>
              </a:rPr>
              <a:t>с центром </a:t>
            </a:r>
            <a:r>
              <a:rPr lang="ru-RU" sz="2500" b="1" i="1">
                <a:latin typeface="Verdana" pitchFamily="34" charset="0"/>
              </a:rPr>
              <a:t>О</a:t>
            </a:r>
            <a:r>
              <a:rPr lang="ru-RU" sz="2500">
                <a:latin typeface="Verdana" pitchFamily="34" charset="0"/>
              </a:rPr>
              <a:t> и радиусом </a:t>
            </a:r>
            <a:r>
              <a:rPr lang="ru-RU" sz="2500" b="1" i="1">
                <a:latin typeface="Verdana" pitchFamily="34" charset="0"/>
              </a:rPr>
              <a:t>ОМ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</a:rPr>
              <a:t>Берём точку пересечения окружности с прямой </a:t>
            </a:r>
            <a:r>
              <a:rPr lang="ru-RU" sz="2500" b="1" i="1">
                <a:latin typeface="Verdana" pitchFamily="34" charset="0"/>
              </a:rPr>
              <a:t>ОМ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отличную от точки </a:t>
            </a:r>
            <a:r>
              <a:rPr lang="ru-RU" sz="2500" b="1" i="1">
                <a:latin typeface="Verdana" pitchFamily="34" charset="0"/>
              </a:rPr>
              <a:t>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2375" y="4124325"/>
            <a:ext cx="2590800" cy="2400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916113"/>
            <a:ext cx="8642350" cy="28622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Две фигуры называются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симметричными относительно точки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при повороте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вокруг этой точки на 180°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первая фигура совместится со второй,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а вторая – с первой.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1916113"/>
            <a:ext cx="5400675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Две фигуры называются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симметричными относительно точки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 2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7263" y="1916113"/>
            <a:ext cx="2855912" cy="15700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463" name="TextBox 11"/>
          <p:cNvSpPr txBox="1">
            <a:spLocks noChangeArrowheads="1"/>
          </p:cNvSpPr>
          <p:nvPr/>
        </p:nvSpPr>
        <p:spPr bwMode="auto">
          <a:xfrm>
            <a:off x="250825" y="3595688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для каждой точки первой фигуры симметричная ей точка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принадлежит второй фигуре,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наоборот,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для каждой точки второй фигуры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симметричная ей точка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принадлежит первой фигуре.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Фигура, симметричная отрезку,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– это равный ему отрезок.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68288" y="2490788"/>
            <a:ext cx="4951412" cy="3170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для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построения отрезка,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симметричного данному,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достаточно построить точки,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концам отрезка,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начертить отрезок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концами в этих точках.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725" y="2724150"/>
            <a:ext cx="3600450" cy="2647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Центральная симметрия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Симметрия относительно точки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Фигуры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симметричные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относительно точки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равны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3644900"/>
            <a:ext cx="4911725" cy="27003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9700" y="3644900"/>
            <a:ext cx="3671888" cy="27003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481</Words>
  <Application>Microsoft Office PowerPoint</Application>
  <PresentationFormat>Экран (4:3)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141</cp:revision>
  <dcterms:created xsi:type="dcterms:W3CDTF">2012-12-15T11:02:59Z</dcterms:created>
  <dcterms:modified xsi:type="dcterms:W3CDTF">2013-12-11T04:57:19Z</dcterms:modified>
</cp:coreProperties>
</file>