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341" r:id="rId3"/>
    <p:sldId id="259" r:id="rId4"/>
    <p:sldId id="340" r:id="rId5"/>
    <p:sldId id="345" r:id="rId6"/>
    <p:sldId id="351" r:id="rId7"/>
    <p:sldId id="350" r:id="rId8"/>
    <p:sldId id="346" r:id="rId9"/>
    <p:sldId id="342" r:id="rId10"/>
    <p:sldId id="352" r:id="rId11"/>
    <p:sldId id="349" r:id="rId12"/>
    <p:sldId id="344" r:id="rId13"/>
    <p:sldId id="348" r:id="rId14"/>
    <p:sldId id="347" r:id="rId15"/>
    <p:sldId id="343" r:id="rId16"/>
    <p:sldId id="32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660033"/>
    <a:srgbClr val="000066"/>
    <a:srgbClr val="006600"/>
    <a:srgbClr val="FFFF66"/>
    <a:srgbClr val="008000"/>
    <a:srgbClr val="00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014" autoAdjust="0"/>
    <p:restoredTop sz="96203" autoAdjust="0"/>
  </p:normalViewPr>
  <p:slideViewPr>
    <p:cSldViewPr>
      <p:cViewPr>
        <p:scale>
          <a:sx n="100" d="100"/>
          <a:sy n="100" d="100"/>
        </p:scale>
        <p:origin x="-58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603030-376C-480A-AA8C-8D509E2FBADA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52B01-7506-4EE9-A997-41A31ADB1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C5E33-9A0C-4EA2-BCF4-91CD4DA89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79F0-70B8-4DFD-9613-0A655E20F40A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B87B-2423-47B8-8281-70005FA50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EED3-52CD-4475-8230-8323FE697CA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2917-FC1C-4311-BA85-63E1E9B9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707-C521-47D8-BC6C-2A5009DF37F1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4B15-B22F-4920-8AA1-9275D57B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B0F0-E7B7-4759-8850-C1C296786B8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522E-9397-4362-93DF-383D8CCEB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E02E-26EB-480B-B8C1-6CD756EFD4C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41A9-AEE6-474F-A63D-3459F730C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B7D6-DEE4-45B2-A7FB-CE6AA278F031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1772-220A-429C-8545-BF0DC153D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56DD-F4CD-4CBE-9D70-883637A5C1B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0345-0F91-400C-BA04-D4E658373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53C3-C885-4C06-A2ED-7DC0FCC270C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B0D0-5110-4786-BFCC-D795C6E22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473E-EF36-4787-9EF4-AA26875F4C40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FDD6-76E9-49B2-96FC-1B8A2A467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8B06-B74A-48CA-B8F6-C3ADC9BF08FB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6898-D894-49BD-9504-9FEE2105D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E05F-2998-4B27-9F50-EEB4B6902DDF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AB96-0C43-423B-A104-67011FA3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0187A0-CEB2-4A10-AF63-6A066F5B046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8A9550-3675-4F04-98EA-680190FB3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416824" cy="8640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66"/>
                </a:solidFill>
                <a:effectLst/>
              </a:rPr>
              <a:t>Художник и театр</a:t>
            </a:r>
            <a:endParaRPr lang="ru-RU" sz="48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26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724525" y="6353175"/>
            <a:ext cx="313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2014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msi\Downloads\теат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1484313"/>
            <a:ext cx="6024562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роль в театре играет художник</a:t>
            </a: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5603" name="Picture 2" descr="C:\Users\Софья\Downloads\Новая папка (2)\40160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01763"/>
            <a:ext cx="73437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55650" y="0"/>
            <a:ext cx="7488238" cy="1196975"/>
          </a:xfrm>
          <a:prstGeom prst="wedgeRoundRectCallout">
            <a:avLst>
              <a:gd name="adj1" fmla="val -20833"/>
              <a:gd name="adj2" fmla="val 497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Бажов «Серебряное копытце»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rgbClr val="660033"/>
                </a:solidFill>
              </a:rPr>
              <a:t>   </a:t>
            </a:r>
            <a:r>
              <a:rPr lang="en-US" sz="2800" b="1" dirty="0">
                <a:solidFill>
                  <a:srgbClr val="660033"/>
                </a:solidFill>
              </a:rPr>
              <a:t>1</a:t>
            </a:r>
            <a:r>
              <a:rPr lang="ru-RU" sz="2800" b="1" dirty="0">
                <a:solidFill>
                  <a:srgbClr val="660033"/>
                </a:solidFill>
              </a:rPr>
              <a:t>-я </a:t>
            </a:r>
            <a:r>
              <a:rPr lang="ru-RU" sz="2800" b="1" dirty="0">
                <a:solidFill>
                  <a:srgbClr val="660033"/>
                </a:solidFill>
              </a:rPr>
              <a:t>группа </a:t>
            </a:r>
            <a:r>
              <a:rPr lang="ru-RU" sz="2800" dirty="0">
                <a:solidFill>
                  <a:srgbClr val="660033"/>
                </a:solidFill>
              </a:rPr>
              <a:t>– «сценаристы» – работают с текстом и готовят для персонажей текст на основе сказа П. Бажова «Серебряное Копытце». Предлагается три сцены:</a:t>
            </a:r>
          </a:p>
          <a:p>
            <a:pPr algn="just">
              <a:defRPr/>
            </a:pPr>
            <a:r>
              <a:rPr lang="ru-RU" sz="3000" dirty="0">
                <a:solidFill>
                  <a:srgbClr val="660033"/>
                </a:solidFill>
              </a:rPr>
              <a:t>1. «</a:t>
            </a:r>
            <a:r>
              <a:rPr lang="ru-RU" sz="3000" dirty="0" err="1">
                <a:solidFill>
                  <a:srgbClr val="660033"/>
                </a:solidFill>
              </a:rPr>
              <a:t>Кокованя</a:t>
            </a:r>
            <a:r>
              <a:rPr lang="ru-RU" sz="3000" dirty="0">
                <a:solidFill>
                  <a:srgbClr val="660033"/>
                </a:solidFill>
              </a:rPr>
              <a:t>, </a:t>
            </a:r>
            <a:r>
              <a:rPr lang="ru-RU" sz="3000" dirty="0" err="1">
                <a:solidFill>
                  <a:srgbClr val="660033"/>
                </a:solidFill>
              </a:rPr>
              <a:t>Дарёнка</a:t>
            </a:r>
            <a:r>
              <a:rPr lang="ru-RU" sz="3000" dirty="0">
                <a:solidFill>
                  <a:srgbClr val="660033"/>
                </a:solidFill>
              </a:rPr>
              <a:t> и </a:t>
            </a:r>
            <a:r>
              <a:rPr lang="ru-RU" sz="3000" dirty="0" err="1">
                <a:solidFill>
                  <a:srgbClr val="660033"/>
                </a:solidFill>
              </a:rPr>
              <a:t>Мурёнка</a:t>
            </a:r>
            <a:r>
              <a:rPr lang="ru-RU" sz="3000" dirty="0">
                <a:solidFill>
                  <a:srgbClr val="660033"/>
                </a:solidFill>
              </a:rPr>
              <a:t> в избе» (исходя из сцены, предложенной авторами на с. 14–15 в рабочей тетради, составить диалог героев и слова автора).</a:t>
            </a:r>
          </a:p>
          <a:p>
            <a:pPr algn="just">
              <a:defRPr/>
            </a:pPr>
            <a:r>
              <a:rPr lang="ru-RU" sz="3000" dirty="0">
                <a:solidFill>
                  <a:srgbClr val="660033"/>
                </a:solidFill>
              </a:rPr>
              <a:t>2. «По дороге на заимку» (с. 16–17 в рабочей тетради).</a:t>
            </a:r>
          </a:p>
          <a:p>
            <a:pPr algn="just">
              <a:defRPr/>
            </a:pPr>
            <a:r>
              <a:rPr lang="ru-RU" sz="3000" dirty="0">
                <a:solidFill>
                  <a:srgbClr val="660033"/>
                </a:solidFill>
              </a:rPr>
              <a:t>3. «Встреча </a:t>
            </a:r>
            <a:r>
              <a:rPr lang="ru-RU" sz="3000" dirty="0" err="1">
                <a:solidFill>
                  <a:srgbClr val="660033"/>
                </a:solidFill>
              </a:rPr>
              <a:t>Дарёнки</a:t>
            </a:r>
            <a:r>
              <a:rPr lang="ru-RU" sz="3000" dirty="0">
                <a:solidFill>
                  <a:srgbClr val="660033"/>
                </a:solidFill>
              </a:rPr>
              <a:t> с Серебряным Копытцем» (с. 18–19 в рабочей тетради).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712968" cy="633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3600" b="1" dirty="0">
                <a:solidFill>
                  <a:srgbClr val="660033"/>
                </a:solidFill>
              </a:rPr>
              <a:t>   2-я </a:t>
            </a:r>
            <a:r>
              <a:rPr lang="ru-RU" sz="3600" b="1" dirty="0">
                <a:solidFill>
                  <a:srgbClr val="660033"/>
                </a:solidFill>
              </a:rPr>
              <a:t>группа </a:t>
            </a:r>
            <a:r>
              <a:rPr lang="ru-RU" sz="3600" dirty="0">
                <a:solidFill>
                  <a:srgbClr val="660033"/>
                </a:solidFill>
              </a:rPr>
              <a:t>– «конструкторы» – изготавливают балаган с прорезями для декорации трёх планов (здесь достаточно двух человек, они тесно работают с 3-й и 4-й группами, чтобы прорези совпадали с декорациями, а куклы свободно передвигались). См. схемы на с. 14–19 в рабочей тетради</a:t>
            </a:r>
            <a:r>
              <a:rPr lang="ru-RU" sz="3600" dirty="0">
                <a:solidFill>
                  <a:srgbClr val="660033"/>
                </a:solidFill>
              </a:rPr>
              <a:t>.</a:t>
            </a:r>
            <a:endParaRPr lang="ru-RU" sz="2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640960" cy="633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4000" b="1" dirty="0">
                <a:solidFill>
                  <a:srgbClr val="660033"/>
                </a:solidFill>
              </a:rPr>
              <a:t>   3-я </a:t>
            </a:r>
            <a:r>
              <a:rPr lang="ru-RU" sz="4000" b="1" dirty="0">
                <a:solidFill>
                  <a:srgbClr val="660033"/>
                </a:solidFill>
              </a:rPr>
              <a:t>группа </a:t>
            </a:r>
            <a:r>
              <a:rPr lang="ru-RU" sz="4000" dirty="0">
                <a:solidFill>
                  <a:srgbClr val="660033"/>
                </a:solidFill>
              </a:rPr>
              <a:t>– «художники декораций» – изготавливают декорации для трёх сцен, расписывают их (эта работа самая трудоёмкая, поэтому в этой группе больше всего участников).</a:t>
            </a:r>
          </a:p>
          <a:p>
            <a:pPr algn="just">
              <a:defRPr/>
            </a:pPr>
            <a:r>
              <a:rPr lang="ru-RU" sz="4000" dirty="0">
                <a:solidFill>
                  <a:srgbClr val="660033"/>
                </a:solidFill>
              </a:rPr>
              <a:t>См. схемы на с. 14–19 в рабочей тетради.</a:t>
            </a:r>
            <a:endParaRPr lang="ru-RU" sz="36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496944" cy="633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3600" b="1">
                <a:solidFill>
                  <a:srgbClr val="660033"/>
                </a:solidFill>
              </a:rPr>
              <a:t>   4-я группа </a:t>
            </a:r>
            <a:r>
              <a:rPr lang="ru-RU" sz="3600">
                <a:solidFill>
                  <a:srgbClr val="660033"/>
                </a:solidFill>
              </a:rPr>
              <a:t>– «художники кукол» – изготавливают кукол</a:t>
            </a:r>
            <a:r>
              <a:rPr lang="ru-RU" sz="360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3600">
                <a:solidFill>
                  <a:srgbClr val="660033"/>
                </a:solidFill>
              </a:rPr>
              <a:t>–</a:t>
            </a:r>
            <a:r>
              <a:rPr lang="ru-RU" sz="360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3600">
                <a:solidFill>
                  <a:srgbClr val="660033"/>
                </a:solidFill>
              </a:rPr>
              <a:t>героев сказки, продумывают костюмы, расписывают их. См. схемы на с. 14–19 в рабочей тетради. Можно воспользоваться шаблонами на с. 63 в рабочей тетради.</a:t>
            </a:r>
          </a:p>
          <a:p>
            <a:pPr algn="just"/>
            <a:r>
              <a:rPr lang="ru-RU" sz="3600">
                <a:solidFill>
                  <a:srgbClr val="660033"/>
                </a:solidFill>
              </a:rPr>
              <a:t>На репетиции многие могут попробовать себя в качестве актёров, осветителей.</a:t>
            </a:r>
            <a:endParaRPr lang="ru-RU" sz="32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700" b="1" smtClean="0">
              <a:solidFill>
                <a:srgbClr val="FFCC00"/>
              </a:solidFill>
            </a:endParaRPr>
          </a:p>
          <a:p>
            <a:r>
              <a:rPr lang="ru-RU" sz="4000" b="1" smtClean="0">
                <a:solidFill>
                  <a:srgbClr val="FFFF66"/>
                </a:solidFill>
              </a:rPr>
              <a:t>– </a:t>
            </a:r>
            <a:r>
              <a:rPr lang="ru-RU" sz="3900" b="1" smtClean="0">
                <a:solidFill>
                  <a:srgbClr val="FFFF00"/>
                </a:solidFill>
              </a:rPr>
              <a:t>Что нам нужно было сделать?</a:t>
            </a:r>
            <a:endParaRPr lang="ru-RU" sz="4300" b="1" smtClean="0">
              <a:solidFill>
                <a:srgbClr val="FFFF00"/>
              </a:solidFill>
            </a:endParaRPr>
          </a:p>
          <a:p>
            <a:r>
              <a:rPr lang="ru-RU" sz="4000" b="1" smtClean="0">
                <a:solidFill>
                  <a:srgbClr val="006600"/>
                </a:solidFill>
              </a:rPr>
              <a:t>–</a:t>
            </a:r>
            <a:r>
              <a:rPr lang="en-US" sz="4000" b="1" smtClean="0">
                <a:solidFill>
                  <a:srgbClr val="006600"/>
                </a:solidFill>
              </a:rPr>
              <a:t> </a:t>
            </a:r>
            <a:r>
              <a:rPr lang="ru-RU" sz="4000" b="1" smtClean="0">
                <a:solidFill>
                  <a:srgbClr val="006600"/>
                </a:solidFill>
              </a:rPr>
              <a:t>Мы выполнили работу?</a:t>
            </a:r>
            <a:endParaRPr lang="en-US" sz="4000" b="1" smtClean="0">
              <a:solidFill>
                <a:srgbClr val="006600"/>
              </a:solidFill>
            </a:endParaRPr>
          </a:p>
          <a:p>
            <a:r>
              <a:rPr lang="ru-RU" sz="4000" b="1" smtClean="0">
                <a:solidFill>
                  <a:srgbClr val="00B0F0"/>
                </a:solidFill>
              </a:rPr>
              <a:t>–</a:t>
            </a:r>
            <a:r>
              <a:rPr lang="en-US" sz="4000" b="1" smtClean="0">
                <a:solidFill>
                  <a:srgbClr val="00B0F0"/>
                </a:solidFill>
              </a:rPr>
              <a:t> </a:t>
            </a:r>
            <a:r>
              <a:rPr lang="ru-RU" sz="4000" b="1" smtClean="0">
                <a:solidFill>
                  <a:srgbClr val="00B0F0"/>
                </a:solidFill>
              </a:rPr>
              <a:t>Самостоятельно или с помощью? С чьей? </a:t>
            </a:r>
            <a:endParaRPr lang="en-US" sz="4000" b="1" smtClean="0">
              <a:solidFill>
                <a:srgbClr val="00B0F0"/>
              </a:solidFill>
            </a:endParaRPr>
          </a:p>
          <a:p>
            <a:r>
              <a:rPr lang="ru-RU" sz="4000" b="1" smtClean="0">
                <a:solidFill>
                  <a:srgbClr val="002060"/>
                </a:solidFill>
              </a:rPr>
              <a:t>– </a:t>
            </a:r>
            <a:r>
              <a:rPr lang="ru-RU" sz="4000" b="1" smtClean="0">
                <a:solidFill>
                  <a:srgbClr val="000066"/>
                </a:solidFill>
              </a:rPr>
              <a:t>Как мы оценим свою работу?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07504" y="692696"/>
            <a:ext cx="8604448" cy="522824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>
                <a:solidFill>
                  <a:srgbClr val="660033"/>
                </a:solidFill>
              </a:rPr>
              <a:t>Назовите театральные профессии, которые вы знаете.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107504" y="692696"/>
            <a:ext cx="8856984" cy="532859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660033"/>
                </a:solidFill>
              </a:rPr>
              <a:t>А теперь взгляните на тему урока. Сегодня речь пойдёт о художнике, но вы его не назвали.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роль в театре играет художник</a:t>
            </a: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7950" y="620713"/>
            <a:ext cx="8856663" cy="1584325"/>
          </a:xfrm>
          <a:prstGeom prst="wedgeRoundRectCallout">
            <a:avLst>
              <a:gd name="adj1" fmla="val -20833"/>
              <a:gd name="adj2" fmla="val 51553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charset="0"/>
                <a:cs typeface="Arial" charset="0"/>
              </a:rPr>
              <a:t>Прочитайте текст и напишите в тетради или альбоме театральные профессии в первом столбике и то, что делают люди этих профессий, во втором столбике.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2565400"/>
          <a:ext cx="8135938" cy="381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127214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Театральные профессии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2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2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" y="4005263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88913"/>
            <a:ext cx="864076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2250" y="3933825"/>
          <a:ext cx="8640763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912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Театральные профессии</a:t>
                      </a: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333375"/>
            <a:ext cx="8640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4000" y="2997200"/>
          <a:ext cx="8631238" cy="302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788"/>
                <a:gridCol w="4315788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Театральные профессии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333375"/>
            <a:ext cx="8580437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6388" y="4005263"/>
          <a:ext cx="8580437" cy="26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232"/>
                <a:gridCol w="4290232"/>
              </a:tblGrid>
              <a:tr h="840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Театральные профессии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141663"/>
            <a:ext cx="51117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098800"/>
            <a:ext cx="3932238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388" y="260350"/>
            <a:ext cx="8785225" cy="2736850"/>
          </a:xfrm>
          <a:prstGeom prst="wedgeRoundRectCallout">
            <a:avLst>
              <a:gd name="adj1" fmla="val -20115"/>
              <a:gd name="adj2" fmla="val 4748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по декорации определить время и место действия спектакля?</a:t>
            </a:r>
          </a:p>
          <a:p>
            <a:pPr algn="just">
              <a:defRPr/>
            </a:pPr>
            <a:r>
              <a:rPr lang="ru-RU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Как украшены костюмы к спектаклю? Какие цвета использованы?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28888"/>
            <a:ext cx="5178425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471738"/>
            <a:ext cx="38989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79388" y="260350"/>
            <a:ext cx="8785225" cy="2089150"/>
          </a:xfrm>
          <a:prstGeom prst="wedgeRoundRectCallout">
            <a:avLst>
              <a:gd name="adj1" fmla="val -20115"/>
              <a:gd name="adj2" fmla="val 4748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по декорации определить время и место действия спектакля?</a:t>
            </a:r>
          </a:p>
          <a:p>
            <a:pPr algn="just">
              <a:defRPr/>
            </a:pPr>
            <a:r>
              <a:rPr lang="ru-RU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Как украшены костюмы к спектаклю? Какие цвета использованы?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</TotalTime>
  <Words>334</Words>
  <Application>Microsoft Office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181</cp:revision>
  <dcterms:created xsi:type="dcterms:W3CDTF">2012-09-17T15:13:52Z</dcterms:created>
  <dcterms:modified xsi:type="dcterms:W3CDTF">2014-02-26T10:12:32Z</dcterms:modified>
</cp:coreProperties>
</file>