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7"/>
  </p:notesMasterIdLst>
  <p:sldIdLst>
    <p:sldId id="259" r:id="rId2"/>
    <p:sldId id="266" r:id="rId3"/>
    <p:sldId id="267" r:id="rId4"/>
    <p:sldId id="260" r:id="rId5"/>
    <p:sldId id="268" r:id="rId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53" d="100"/>
          <a:sy n="53" d="100"/>
        </p:scale>
        <p:origin x="-996" y="25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FC06765-8F46-490A-B825-4C0073A77851}" type="datetimeFigureOut">
              <a:rPr lang="ru-RU" smtClean="0"/>
              <a:t>28.01.2013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F4694DA-79E5-4721-A332-9356BD43523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0362214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06A079C-2AAD-4ECE-8827-B703C28B8FB0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888563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6EEDF59-8D0B-4008-9BEC-719EE19F6246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6739389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9AB90FC-AE74-4050-BCB9-53D61FAB1434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110329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65EF25B-8A78-47A5-8C80-F15B6DDF668F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789767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E6D3AA9-4ECB-4C67-9FA2-4EDCB7CA20E9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843089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0933FCF-E6FC-4438-A16F-39F075033E00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8700143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645A4FB-50CF-4219-9988-61665C60BE17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3914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6ED1C16-AFD7-49D6-8D40-317F1919FF6D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646371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13FEB72-F52B-4DFD-BF73-D90D75704D10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553275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5D7CD45-305B-4247-87DE-0D1F1274A0A9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467481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9D4961E-3662-45F2-848C-61D392B6380E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454113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smtClean="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smtClean="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smtClean="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3013A885-0817-4DE2-9F95-9428528FB1D1}" type="slidenum">
              <a:rPr lang="ru-RU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486455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7" Type="http://schemas.openxmlformats.org/officeDocument/2006/relationships/image" Target="../media/image7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jpeg"/><Relationship Id="rId5" Type="http://schemas.openxmlformats.org/officeDocument/2006/relationships/image" Target="../media/image5.jpg"/><Relationship Id="rId4" Type="http://schemas.openxmlformats.org/officeDocument/2006/relationships/image" Target="../media/image4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0" y="0"/>
            <a:ext cx="9144000" cy="6858000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pPr eaLnBrk="1" hangingPunct="1"/>
            <a:endParaRPr lang="ru-RU" dirty="0" smtClean="0"/>
          </a:p>
        </p:txBody>
      </p:sp>
      <p:pic>
        <p:nvPicPr>
          <p:cNvPr id="2052" name="Picture 5" descr="сайи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8400" y="0"/>
            <a:ext cx="1600200" cy="752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53" name="Line 6"/>
          <p:cNvSpPr>
            <a:spLocks noChangeShapeType="1"/>
          </p:cNvSpPr>
          <p:nvPr/>
        </p:nvSpPr>
        <p:spPr bwMode="auto">
          <a:xfrm>
            <a:off x="179388" y="260350"/>
            <a:ext cx="3529012" cy="0"/>
          </a:xfrm>
          <a:prstGeom prst="line">
            <a:avLst/>
          </a:prstGeom>
          <a:noFill/>
          <a:ln w="63500">
            <a:solidFill>
              <a:srgbClr val="FFFF99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2054" name="Line 7"/>
          <p:cNvSpPr>
            <a:spLocks noChangeShapeType="1"/>
          </p:cNvSpPr>
          <p:nvPr/>
        </p:nvSpPr>
        <p:spPr bwMode="auto">
          <a:xfrm>
            <a:off x="5292725" y="260350"/>
            <a:ext cx="3671888" cy="0"/>
          </a:xfrm>
          <a:prstGeom prst="line">
            <a:avLst/>
          </a:prstGeom>
          <a:noFill/>
          <a:ln w="63500">
            <a:solidFill>
              <a:srgbClr val="FFFF99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2055" name="Line 8"/>
          <p:cNvSpPr>
            <a:spLocks noChangeShapeType="1"/>
          </p:cNvSpPr>
          <p:nvPr/>
        </p:nvSpPr>
        <p:spPr bwMode="auto">
          <a:xfrm>
            <a:off x="250825" y="6524625"/>
            <a:ext cx="8713788" cy="0"/>
          </a:xfrm>
          <a:prstGeom prst="line">
            <a:avLst/>
          </a:prstGeom>
          <a:noFill/>
          <a:ln w="63500">
            <a:solidFill>
              <a:srgbClr val="FFFF99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2056" name="Text Box 9"/>
          <p:cNvSpPr txBox="1">
            <a:spLocks noChangeArrowheads="1"/>
          </p:cNvSpPr>
          <p:nvPr/>
        </p:nvSpPr>
        <p:spPr bwMode="auto">
          <a:xfrm>
            <a:off x="5308600" y="6491288"/>
            <a:ext cx="3835400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fontAlgn="base" hangingPunct="1">
              <a:spcBef>
                <a:spcPct val="50000"/>
              </a:spcBef>
              <a:spcAft>
                <a:spcPct val="0"/>
              </a:spcAft>
            </a:pPr>
            <a:r>
              <a:rPr lang="ru-RU" i="1" dirty="0">
                <a:solidFill>
                  <a:srgbClr val="000000"/>
                </a:solidFill>
              </a:rPr>
              <a:t>© </a:t>
            </a:r>
            <a:r>
              <a:rPr lang="ru-RU" i="1" dirty="0" smtClean="0">
                <a:solidFill>
                  <a:srgbClr val="000000"/>
                </a:solidFill>
              </a:rPr>
              <a:t>ООО </a:t>
            </a:r>
            <a:r>
              <a:rPr lang="ru-RU" i="1" dirty="0" err="1" smtClean="0">
                <a:solidFill>
                  <a:srgbClr val="000000"/>
                </a:solidFill>
              </a:rPr>
              <a:t>Баласс</a:t>
            </a:r>
            <a:r>
              <a:rPr lang="ru-RU" i="1" dirty="0">
                <a:solidFill>
                  <a:srgbClr val="000000"/>
                </a:solidFill>
              </a:rPr>
              <a:t>, </a:t>
            </a:r>
            <a:r>
              <a:rPr lang="ru-RU" i="1" dirty="0" smtClean="0">
                <a:solidFill>
                  <a:srgbClr val="000000"/>
                </a:solidFill>
              </a:rPr>
              <a:t>2013</a:t>
            </a:r>
            <a:endParaRPr lang="ru-RU" i="1" dirty="0">
              <a:solidFill>
                <a:srgbClr val="000000"/>
              </a:solidFill>
            </a:endParaRPr>
          </a:p>
        </p:txBody>
      </p:sp>
      <p:sp>
        <p:nvSpPr>
          <p:cNvPr id="16394" name="Text Box 10"/>
          <p:cNvSpPr txBox="1">
            <a:spLocks noChangeArrowheads="1"/>
          </p:cNvSpPr>
          <p:nvPr/>
        </p:nvSpPr>
        <p:spPr bwMode="auto">
          <a:xfrm>
            <a:off x="0" y="836613"/>
            <a:ext cx="9144000" cy="3293209"/>
          </a:xfrm>
          <a:prstGeom prst="rect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fontAlgn="base" hangingPunct="1">
              <a:spcBef>
                <a:spcPct val="50000"/>
              </a:spcBef>
              <a:spcAft>
                <a:spcPct val="0"/>
              </a:spcAft>
            </a:pPr>
            <a:r>
              <a:rPr lang="ru-RU" sz="4400" b="1" dirty="0" smtClean="0">
                <a:latin typeface="Bookman Old Style" pitchFamily="18" charset="0"/>
              </a:rPr>
              <a:t>ДОБРЫЕ И ЗЛЫЕ ВОЛШЕБНИКИ ОТ НАУКИ</a:t>
            </a:r>
            <a:endParaRPr lang="ru-RU" sz="4000" b="1" dirty="0"/>
          </a:p>
          <a:p>
            <a:pPr algn="ctr" eaLnBrk="1" fontAlgn="base" hangingPunct="1">
              <a:spcBef>
                <a:spcPct val="50000"/>
              </a:spcBef>
              <a:spcAft>
                <a:spcPct val="0"/>
              </a:spcAft>
            </a:pPr>
            <a:endParaRPr lang="ru-RU" sz="4000" b="1" dirty="0">
              <a:solidFill>
                <a:srgbClr val="663300"/>
              </a:solidFill>
            </a:endParaRPr>
          </a:p>
          <a:p>
            <a:pPr algn="ctr" eaLnBrk="1" fontAlgn="base" hangingPunct="1">
              <a:spcBef>
                <a:spcPct val="50000"/>
              </a:spcBef>
              <a:spcAft>
                <a:spcPct val="0"/>
              </a:spcAft>
            </a:pPr>
            <a:endParaRPr lang="ru-RU" sz="4000" b="1" dirty="0">
              <a:solidFill>
                <a:srgbClr val="663300"/>
              </a:solidFill>
            </a:endParaRPr>
          </a:p>
        </p:txBody>
      </p:sp>
      <p:sp>
        <p:nvSpPr>
          <p:cNvPr id="16395" name="Text Box 11"/>
          <p:cNvSpPr txBox="1">
            <a:spLocks noChangeArrowheads="1"/>
          </p:cNvSpPr>
          <p:nvPr/>
        </p:nvSpPr>
        <p:spPr bwMode="auto">
          <a:xfrm>
            <a:off x="3491881" y="5734050"/>
            <a:ext cx="5652120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fontAlgn="base" hangingPunct="1">
              <a:spcBef>
                <a:spcPct val="50000"/>
              </a:spcBef>
              <a:spcAft>
                <a:spcPct val="0"/>
              </a:spcAft>
            </a:pPr>
            <a:r>
              <a:rPr lang="ru-RU" sz="2400" b="1" i="1" dirty="0" smtClean="0">
                <a:solidFill>
                  <a:srgbClr val="663300"/>
                </a:solidFill>
              </a:rPr>
              <a:t>60-й </a:t>
            </a:r>
            <a:r>
              <a:rPr lang="ru-RU" sz="2400" b="1" i="1" dirty="0">
                <a:solidFill>
                  <a:srgbClr val="663300"/>
                </a:solidFill>
              </a:rPr>
              <a:t>урок литературы в 5 классе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93008" y="2230577"/>
            <a:ext cx="3030984" cy="26975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01519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6394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6394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639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639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639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639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639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639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639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639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639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63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394" grpId="0" build="allAtOnce" animBg="1"/>
      <p:bldP spid="16395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0" y="0"/>
            <a:ext cx="9144000" cy="6858000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pPr eaLnBrk="1" hangingPunct="1"/>
            <a:endParaRPr lang="ru-RU" dirty="0" smtClean="0"/>
          </a:p>
        </p:txBody>
      </p:sp>
      <p:pic>
        <p:nvPicPr>
          <p:cNvPr id="2052" name="Picture 5" descr="сайи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8400" y="0"/>
            <a:ext cx="1600200" cy="752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53" name="Line 6"/>
          <p:cNvSpPr>
            <a:spLocks noChangeShapeType="1"/>
          </p:cNvSpPr>
          <p:nvPr/>
        </p:nvSpPr>
        <p:spPr bwMode="auto">
          <a:xfrm>
            <a:off x="179388" y="260350"/>
            <a:ext cx="3529012" cy="0"/>
          </a:xfrm>
          <a:prstGeom prst="line">
            <a:avLst/>
          </a:prstGeom>
          <a:noFill/>
          <a:ln w="63500">
            <a:solidFill>
              <a:srgbClr val="FFFF99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2054" name="Line 7"/>
          <p:cNvSpPr>
            <a:spLocks noChangeShapeType="1"/>
          </p:cNvSpPr>
          <p:nvPr/>
        </p:nvSpPr>
        <p:spPr bwMode="auto">
          <a:xfrm>
            <a:off x="5292725" y="260350"/>
            <a:ext cx="3671888" cy="0"/>
          </a:xfrm>
          <a:prstGeom prst="line">
            <a:avLst/>
          </a:prstGeom>
          <a:noFill/>
          <a:ln w="63500">
            <a:solidFill>
              <a:srgbClr val="FFFF99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2055" name="Line 8"/>
          <p:cNvSpPr>
            <a:spLocks noChangeShapeType="1"/>
          </p:cNvSpPr>
          <p:nvPr/>
        </p:nvSpPr>
        <p:spPr bwMode="auto">
          <a:xfrm>
            <a:off x="250825" y="6524625"/>
            <a:ext cx="8713788" cy="0"/>
          </a:xfrm>
          <a:prstGeom prst="line">
            <a:avLst/>
          </a:prstGeom>
          <a:noFill/>
          <a:ln w="63500">
            <a:solidFill>
              <a:srgbClr val="FFFF99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2056" name="Text Box 9"/>
          <p:cNvSpPr txBox="1">
            <a:spLocks noChangeArrowheads="1"/>
          </p:cNvSpPr>
          <p:nvPr/>
        </p:nvSpPr>
        <p:spPr bwMode="auto">
          <a:xfrm>
            <a:off x="6840538" y="6491288"/>
            <a:ext cx="2303462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fontAlgn="base" hangingPunct="1">
              <a:spcBef>
                <a:spcPct val="50000"/>
              </a:spcBef>
              <a:spcAft>
                <a:spcPct val="0"/>
              </a:spcAft>
            </a:pPr>
            <a:r>
              <a:rPr lang="en-US" i="1" dirty="0">
                <a:solidFill>
                  <a:srgbClr val="663300"/>
                </a:solidFill>
              </a:rPr>
              <a:t>www.school2100.ru</a:t>
            </a:r>
            <a:endParaRPr lang="ru-RU" i="1" dirty="0">
              <a:solidFill>
                <a:srgbClr val="663300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395337" y="752475"/>
            <a:ext cx="331306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000000"/>
                </a:solidFill>
              </a:rPr>
              <a:t>«ЗЛОЙ» УЧЁНЫЙ</a:t>
            </a:r>
            <a:endParaRPr lang="ru-RU" sz="2800" b="1" dirty="0">
              <a:solidFill>
                <a:srgbClr val="00000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940215" y="741530"/>
            <a:ext cx="383791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solidFill>
                  <a:srgbClr val="000000"/>
                </a:solidFill>
              </a:rPr>
              <a:t>«</a:t>
            </a:r>
            <a:r>
              <a:rPr lang="ru-RU" sz="2800" b="1" dirty="0" smtClean="0">
                <a:solidFill>
                  <a:srgbClr val="000000"/>
                </a:solidFill>
              </a:rPr>
              <a:t>ДОБРЫЙ» УЧЁНЫЙ</a:t>
            </a:r>
            <a:endParaRPr lang="ru-RU" sz="2800" b="1" dirty="0">
              <a:solidFill>
                <a:srgbClr val="000000"/>
              </a:solidFill>
            </a:endParaRPr>
          </a:p>
        </p:txBody>
      </p:sp>
      <p:cxnSp>
        <p:nvCxnSpPr>
          <p:cNvPr id="5" name="Прямая соединительная линия 4"/>
          <p:cNvCxnSpPr>
            <a:stCxn id="2052" idx="2"/>
          </p:cNvCxnSpPr>
          <p:nvPr/>
        </p:nvCxnSpPr>
        <p:spPr>
          <a:xfrm>
            <a:off x="4508500" y="752475"/>
            <a:ext cx="99219" cy="5738813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/>
          <p:cNvSpPr txBox="1"/>
          <p:nvPr/>
        </p:nvSpPr>
        <p:spPr>
          <a:xfrm>
            <a:off x="4585891" y="1935039"/>
            <a:ext cx="453628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/>
              <a:t>Трудолюбие, отношение к работе, как к самому главному в жизни</a:t>
            </a:r>
            <a:endParaRPr lang="ru-RU" sz="2400" b="1" dirty="0">
              <a:solidFill>
                <a:srgbClr val="000000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-67787" y="1935039"/>
            <a:ext cx="455810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/>
              <a:t>слава, материальное богатство, вера в собственную исключительность, 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4644266" y="5637896"/>
            <a:ext cx="45085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/>
              <a:t>понимание смысла своего дела</a:t>
            </a:r>
            <a:endParaRPr lang="ru-RU" sz="2400" b="1" dirty="0">
              <a:solidFill>
                <a:srgbClr val="000000"/>
              </a:solidFill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4659154" y="4561030"/>
            <a:ext cx="45085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 smtClean="0"/>
              <a:t>Самолюбие, воля к успеху</a:t>
            </a:r>
            <a:endParaRPr lang="ru-RU" sz="2400" b="1" dirty="0">
              <a:solidFill>
                <a:srgbClr val="000000"/>
              </a:solidFill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84614" y="1471953"/>
            <a:ext cx="442376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 smtClean="0"/>
              <a:t>Власть </a:t>
            </a:r>
            <a:endParaRPr lang="ru-RU" sz="2400" dirty="0"/>
          </a:p>
        </p:txBody>
      </p:sp>
      <p:sp>
        <p:nvSpPr>
          <p:cNvPr id="23" name="TextBox 22"/>
          <p:cNvSpPr txBox="1"/>
          <p:nvPr/>
        </p:nvSpPr>
        <p:spPr>
          <a:xfrm>
            <a:off x="4585891" y="3212976"/>
            <a:ext cx="455810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/>
              <a:t>любовь к семье, к детям, к Родине, желание сделать мир лучше</a:t>
            </a:r>
            <a:endParaRPr lang="ru-RU" sz="2400" b="1" dirty="0">
              <a:solidFill>
                <a:srgbClr val="000000"/>
              </a:solidFill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52341" y="3429000"/>
            <a:ext cx="45085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/>
              <a:t>отношение к работе, как к самому главному в своей жизни (важнее семьи, детей, Родины), </a:t>
            </a:r>
            <a:r>
              <a:rPr lang="ru-RU" sz="2400" dirty="0" smtClean="0"/>
              <a:t>трудолюбие</a:t>
            </a:r>
            <a:endParaRPr lang="ru-RU" sz="2400" dirty="0"/>
          </a:p>
        </p:txBody>
      </p:sp>
      <p:sp>
        <p:nvSpPr>
          <p:cNvPr id="25" name="TextBox 24"/>
          <p:cNvSpPr txBox="1"/>
          <p:nvPr/>
        </p:nvSpPr>
        <p:spPr>
          <a:xfrm>
            <a:off x="122777" y="5013176"/>
            <a:ext cx="45085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/>
              <a:t>гордыня (гипертрофированное, то есть слишком большое самолюбие).</a:t>
            </a:r>
          </a:p>
        </p:txBody>
      </p:sp>
    </p:spTree>
    <p:extLst>
      <p:ext uri="{BB962C8B-B14F-4D97-AF65-F5344CB8AC3E}">
        <p14:creationId xmlns:p14="http://schemas.microsoft.com/office/powerpoint/2010/main" val="3069031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16" grpId="0"/>
      <p:bldP spid="17" grpId="0"/>
      <p:bldP spid="18" grpId="0"/>
      <p:bldP spid="20" grpId="0"/>
      <p:bldP spid="22" grpId="0"/>
      <p:bldP spid="23" grpId="0"/>
      <p:bldP spid="24" grpId="0"/>
      <p:bldP spid="2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0" y="0"/>
            <a:ext cx="9144000" cy="6858000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pPr eaLnBrk="1" hangingPunct="1"/>
            <a:endParaRPr lang="ru-RU" dirty="0" smtClean="0"/>
          </a:p>
        </p:txBody>
      </p:sp>
      <p:pic>
        <p:nvPicPr>
          <p:cNvPr id="2052" name="Picture 5" descr="сайи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8400" y="0"/>
            <a:ext cx="1600200" cy="752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53" name="Line 6"/>
          <p:cNvSpPr>
            <a:spLocks noChangeShapeType="1"/>
          </p:cNvSpPr>
          <p:nvPr/>
        </p:nvSpPr>
        <p:spPr bwMode="auto">
          <a:xfrm>
            <a:off x="179388" y="260350"/>
            <a:ext cx="3529012" cy="0"/>
          </a:xfrm>
          <a:prstGeom prst="line">
            <a:avLst/>
          </a:prstGeom>
          <a:noFill/>
          <a:ln w="63500">
            <a:solidFill>
              <a:srgbClr val="FFFF99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2054" name="Line 7"/>
          <p:cNvSpPr>
            <a:spLocks noChangeShapeType="1"/>
          </p:cNvSpPr>
          <p:nvPr/>
        </p:nvSpPr>
        <p:spPr bwMode="auto">
          <a:xfrm>
            <a:off x="5292725" y="260350"/>
            <a:ext cx="3671888" cy="0"/>
          </a:xfrm>
          <a:prstGeom prst="line">
            <a:avLst/>
          </a:prstGeom>
          <a:noFill/>
          <a:ln w="63500">
            <a:solidFill>
              <a:srgbClr val="FFFF99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2055" name="Line 8"/>
          <p:cNvSpPr>
            <a:spLocks noChangeShapeType="1"/>
          </p:cNvSpPr>
          <p:nvPr/>
        </p:nvSpPr>
        <p:spPr bwMode="auto">
          <a:xfrm>
            <a:off x="250825" y="6524625"/>
            <a:ext cx="8713788" cy="0"/>
          </a:xfrm>
          <a:prstGeom prst="line">
            <a:avLst/>
          </a:prstGeom>
          <a:noFill/>
          <a:ln w="63500">
            <a:solidFill>
              <a:srgbClr val="FFFF99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2056" name="Text Box 9"/>
          <p:cNvSpPr txBox="1">
            <a:spLocks noChangeArrowheads="1"/>
          </p:cNvSpPr>
          <p:nvPr/>
        </p:nvSpPr>
        <p:spPr bwMode="auto">
          <a:xfrm>
            <a:off x="6840538" y="6491288"/>
            <a:ext cx="2303462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fontAlgn="base" hangingPunct="1">
              <a:spcBef>
                <a:spcPct val="50000"/>
              </a:spcBef>
              <a:spcAft>
                <a:spcPct val="0"/>
              </a:spcAft>
            </a:pPr>
            <a:r>
              <a:rPr lang="en-US" i="1" dirty="0">
                <a:solidFill>
                  <a:srgbClr val="663300"/>
                </a:solidFill>
              </a:rPr>
              <a:t>www.school2100.ru</a:t>
            </a:r>
            <a:endParaRPr lang="ru-RU" i="1" dirty="0">
              <a:solidFill>
                <a:srgbClr val="663300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2339752" y="980728"/>
            <a:ext cx="450078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/>
              <a:t>Атомная энергия</a:t>
            </a:r>
            <a:endParaRPr lang="ru-RU" sz="2800" b="1" dirty="0"/>
          </a:p>
        </p:txBody>
      </p:sp>
      <p:sp>
        <p:nvSpPr>
          <p:cNvPr id="10" name="TextBox 9"/>
          <p:cNvSpPr txBox="1"/>
          <p:nvPr/>
        </p:nvSpPr>
        <p:spPr>
          <a:xfrm>
            <a:off x="-146128" y="1556812"/>
            <a:ext cx="450078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/>
              <a:t>Электростанции, ледоколы, подлодки</a:t>
            </a:r>
            <a:endParaRPr lang="ru-RU" sz="2800" b="1" dirty="0"/>
          </a:p>
        </p:txBody>
      </p:sp>
      <p:sp>
        <p:nvSpPr>
          <p:cNvPr id="11" name="TextBox 10"/>
          <p:cNvSpPr txBox="1"/>
          <p:nvPr/>
        </p:nvSpPr>
        <p:spPr>
          <a:xfrm>
            <a:off x="4878276" y="1530662"/>
            <a:ext cx="426572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/>
              <a:t>Атомная бомба</a:t>
            </a:r>
            <a:endParaRPr lang="ru-RU" sz="2800" b="1" dirty="0"/>
          </a:p>
        </p:txBody>
      </p:sp>
      <p:sp>
        <p:nvSpPr>
          <p:cNvPr id="12" name="TextBox 11"/>
          <p:cNvSpPr txBox="1"/>
          <p:nvPr/>
        </p:nvSpPr>
        <p:spPr>
          <a:xfrm>
            <a:off x="2574814" y="2701711"/>
            <a:ext cx="426572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/>
              <a:t>Микробиология</a:t>
            </a:r>
            <a:endParaRPr lang="ru-RU" sz="2800" b="1" dirty="0"/>
          </a:p>
        </p:txBody>
      </p:sp>
      <p:sp>
        <p:nvSpPr>
          <p:cNvPr id="13" name="TextBox 12"/>
          <p:cNvSpPr txBox="1"/>
          <p:nvPr/>
        </p:nvSpPr>
        <p:spPr>
          <a:xfrm>
            <a:off x="-28597" y="3297101"/>
            <a:ext cx="426572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/>
              <a:t>Лекарства, вакцины</a:t>
            </a:r>
            <a:endParaRPr lang="ru-RU" sz="2800" b="1" dirty="0"/>
          </a:p>
        </p:txBody>
      </p:sp>
      <p:sp>
        <p:nvSpPr>
          <p:cNvPr id="14" name="TextBox 13"/>
          <p:cNvSpPr txBox="1"/>
          <p:nvPr/>
        </p:nvSpPr>
        <p:spPr>
          <a:xfrm>
            <a:off x="4900785" y="3311406"/>
            <a:ext cx="426572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/>
              <a:t>Биологическое оружие</a:t>
            </a:r>
            <a:endParaRPr lang="ru-RU" sz="2800" b="1" dirty="0"/>
          </a:p>
        </p:txBody>
      </p:sp>
      <p:sp>
        <p:nvSpPr>
          <p:cNvPr id="15" name="TextBox 14"/>
          <p:cNvSpPr txBox="1"/>
          <p:nvPr/>
        </p:nvSpPr>
        <p:spPr>
          <a:xfrm>
            <a:off x="2426793" y="4437112"/>
            <a:ext cx="426572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/>
              <a:t>Ракетный двигатель</a:t>
            </a:r>
            <a:endParaRPr lang="ru-RU" sz="2800" b="1" dirty="0"/>
          </a:p>
        </p:txBody>
      </p:sp>
      <p:sp>
        <p:nvSpPr>
          <p:cNvPr id="16" name="TextBox 15"/>
          <p:cNvSpPr txBox="1"/>
          <p:nvPr/>
        </p:nvSpPr>
        <p:spPr>
          <a:xfrm>
            <a:off x="0" y="5301208"/>
            <a:ext cx="426572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/>
              <a:t>Космические ракеты</a:t>
            </a:r>
            <a:endParaRPr lang="ru-RU" sz="2800" b="1" dirty="0"/>
          </a:p>
        </p:txBody>
      </p:sp>
      <p:sp>
        <p:nvSpPr>
          <p:cNvPr id="17" name="TextBox 16"/>
          <p:cNvSpPr txBox="1"/>
          <p:nvPr/>
        </p:nvSpPr>
        <p:spPr>
          <a:xfrm>
            <a:off x="4900785" y="5301208"/>
            <a:ext cx="426572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/>
              <a:t>Ядерные ракеты</a:t>
            </a:r>
            <a:endParaRPr lang="ru-RU" sz="2800" b="1" dirty="0"/>
          </a:p>
        </p:txBody>
      </p:sp>
    </p:spTree>
    <p:extLst>
      <p:ext uri="{BB962C8B-B14F-4D97-AF65-F5344CB8AC3E}">
        <p14:creationId xmlns:p14="http://schemas.microsoft.com/office/powerpoint/2010/main" val="38658904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-14038" y="0"/>
            <a:ext cx="9144000" cy="6858000"/>
          </a:xfr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pPr eaLnBrk="1" hangingPunct="1"/>
            <a:r>
              <a:rPr lang="ru-RU" dirty="0" smtClean="0"/>
              <a:t>        </a:t>
            </a:r>
          </a:p>
        </p:txBody>
      </p:sp>
      <p:pic>
        <p:nvPicPr>
          <p:cNvPr id="2052" name="Picture 5" descr="сайи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8400" y="0"/>
            <a:ext cx="1600200" cy="752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53" name="Line 6"/>
          <p:cNvSpPr>
            <a:spLocks noChangeShapeType="1"/>
          </p:cNvSpPr>
          <p:nvPr/>
        </p:nvSpPr>
        <p:spPr bwMode="auto">
          <a:xfrm>
            <a:off x="179388" y="260350"/>
            <a:ext cx="3529012" cy="0"/>
          </a:xfrm>
          <a:prstGeom prst="line">
            <a:avLst/>
          </a:prstGeom>
          <a:noFill/>
          <a:ln w="63500">
            <a:solidFill>
              <a:srgbClr val="FFFF99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2054" name="Line 7"/>
          <p:cNvSpPr>
            <a:spLocks noChangeShapeType="1"/>
          </p:cNvSpPr>
          <p:nvPr/>
        </p:nvSpPr>
        <p:spPr bwMode="auto">
          <a:xfrm>
            <a:off x="5292725" y="260350"/>
            <a:ext cx="3671888" cy="0"/>
          </a:xfrm>
          <a:prstGeom prst="line">
            <a:avLst/>
          </a:prstGeom>
          <a:noFill/>
          <a:ln w="63500">
            <a:solidFill>
              <a:srgbClr val="FFFF99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2055" name="Line 8"/>
          <p:cNvSpPr>
            <a:spLocks noChangeShapeType="1"/>
          </p:cNvSpPr>
          <p:nvPr/>
        </p:nvSpPr>
        <p:spPr bwMode="auto">
          <a:xfrm>
            <a:off x="250825" y="6524625"/>
            <a:ext cx="8713788" cy="0"/>
          </a:xfrm>
          <a:prstGeom prst="line">
            <a:avLst/>
          </a:prstGeom>
          <a:noFill/>
          <a:ln w="63500">
            <a:solidFill>
              <a:srgbClr val="FFFF99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2056" name="Text Box 9"/>
          <p:cNvSpPr txBox="1">
            <a:spLocks noChangeArrowheads="1"/>
          </p:cNvSpPr>
          <p:nvPr/>
        </p:nvSpPr>
        <p:spPr bwMode="auto">
          <a:xfrm>
            <a:off x="6840538" y="6491288"/>
            <a:ext cx="2303462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lvl="0" eaLnBrk="1" fontAlgn="base" hangingPunct="1">
              <a:spcBef>
                <a:spcPct val="50000"/>
              </a:spcBef>
              <a:spcAft>
                <a:spcPct val="0"/>
              </a:spcAft>
            </a:pPr>
            <a:r>
              <a:rPr lang="en-US" i="1" dirty="0">
                <a:solidFill>
                  <a:srgbClr val="663300"/>
                </a:solidFill>
              </a:rPr>
              <a:t>www.school2100.ru</a:t>
            </a:r>
            <a:endParaRPr lang="ru-RU" i="1" dirty="0">
              <a:solidFill>
                <a:srgbClr val="663300"/>
              </a:solidFill>
            </a:endParaRPr>
          </a:p>
        </p:txBody>
      </p:sp>
      <p:sp>
        <p:nvSpPr>
          <p:cNvPr id="4" name="Стрелка вправо 3"/>
          <p:cNvSpPr/>
          <p:nvPr/>
        </p:nvSpPr>
        <p:spPr>
          <a:xfrm rot="906229">
            <a:off x="1249859" y="1342188"/>
            <a:ext cx="2028679" cy="125239"/>
          </a:xfrm>
          <a:prstGeom prst="rightArrow">
            <a:avLst/>
          </a:prstGeom>
          <a:solidFill>
            <a:srgbClr val="FF0000"/>
          </a:solidFill>
          <a:ln>
            <a:solidFill>
              <a:srgbClr val="FF0000">
                <a:alpha val="65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Стрелка вправо 13"/>
          <p:cNvSpPr/>
          <p:nvPr/>
        </p:nvSpPr>
        <p:spPr>
          <a:xfrm rot="19061548">
            <a:off x="1510832" y="2896337"/>
            <a:ext cx="2223620" cy="109115"/>
          </a:xfrm>
          <a:prstGeom prst="rightArrow">
            <a:avLst/>
          </a:prstGeom>
          <a:solidFill>
            <a:srgbClr val="FF0000"/>
          </a:solidFill>
          <a:ln>
            <a:solidFill>
              <a:srgbClr val="FF0000">
                <a:alpha val="65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трелка вправо 14"/>
          <p:cNvSpPr/>
          <p:nvPr/>
        </p:nvSpPr>
        <p:spPr>
          <a:xfrm rot="15732717">
            <a:off x="3116606" y="4069513"/>
            <a:ext cx="3027950" cy="45719"/>
          </a:xfrm>
          <a:prstGeom prst="rightArrow">
            <a:avLst/>
          </a:prstGeom>
          <a:solidFill>
            <a:srgbClr val="FF0000"/>
          </a:solidFill>
          <a:ln>
            <a:solidFill>
              <a:srgbClr val="FF0000">
                <a:alpha val="65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трелка вправо 15"/>
          <p:cNvSpPr/>
          <p:nvPr/>
        </p:nvSpPr>
        <p:spPr>
          <a:xfrm rot="9842293">
            <a:off x="5424429" y="1209167"/>
            <a:ext cx="1095407" cy="68740"/>
          </a:xfrm>
          <a:prstGeom prst="rightArrow">
            <a:avLst/>
          </a:prstGeom>
          <a:solidFill>
            <a:srgbClr val="FF0000"/>
          </a:solidFill>
          <a:ln>
            <a:solidFill>
              <a:srgbClr val="FF0000">
                <a:alpha val="65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Стрелка вправо 16"/>
          <p:cNvSpPr/>
          <p:nvPr/>
        </p:nvSpPr>
        <p:spPr>
          <a:xfrm rot="13316661">
            <a:off x="5049037" y="2926129"/>
            <a:ext cx="1948340" cy="93640"/>
          </a:xfrm>
          <a:prstGeom prst="rightArrow">
            <a:avLst/>
          </a:prstGeom>
          <a:solidFill>
            <a:srgbClr val="FF0000"/>
          </a:solidFill>
          <a:ln>
            <a:solidFill>
              <a:srgbClr val="FF0000">
                <a:alpha val="65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53736" y="361957"/>
            <a:ext cx="294745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/>
              <a:t>Ответственность за открытия</a:t>
            </a:r>
            <a:endParaRPr lang="ru-RU" sz="2400" b="1" dirty="0"/>
          </a:p>
        </p:txBody>
      </p:sp>
      <p:sp>
        <p:nvSpPr>
          <p:cNvPr id="6" name="TextBox 5"/>
          <p:cNvSpPr txBox="1"/>
          <p:nvPr/>
        </p:nvSpPr>
        <p:spPr>
          <a:xfrm>
            <a:off x="58060" y="3871468"/>
            <a:ext cx="3213051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/>
              <a:t>Не создавать вещей, заведомо направленных только на разрушение</a:t>
            </a:r>
            <a:endParaRPr lang="ru-RU" sz="2400" b="1" dirty="0"/>
          </a:p>
        </p:txBody>
      </p:sp>
      <p:sp>
        <p:nvSpPr>
          <p:cNvPr id="7" name="TextBox 6"/>
          <p:cNvSpPr txBox="1"/>
          <p:nvPr/>
        </p:nvSpPr>
        <p:spPr>
          <a:xfrm>
            <a:off x="2483768" y="5394961"/>
            <a:ext cx="626469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/>
              <a:t>Соизмерять цели и средства  (цель далеко не всегда оправдывает средства)</a:t>
            </a:r>
            <a:endParaRPr lang="ru-RU" sz="2400" b="1" dirty="0"/>
          </a:p>
        </p:txBody>
      </p:sp>
      <p:sp>
        <p:nvSpPr>
          <p:cNvPr id="8" name="TextBox 7"/>
          <p:cNvSpPr txBox="1"/>
          <p:nvPr/>
        </p:nvSpPr>
        <p:spPr>
          <a:xfrm>
            <a:off x="5148064" y="3767185"/>
            <a:ext cx="41764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/>
              <a:t>Принцип «не навреди». </a:t>
            </a:r>
            <a:endParaRPr lang="ru-RU" sz="2400" b="1" dirty="0"/>
          </a:p>
        </p:txBody>
      </p:sp>
      <p:sp>
        <p:nvSpPr>
          <p:cNvPr id="22" name="TextBox 21"/>
          <p:cNvSpPr txBox="1"/>
          <p:nvPr/>
        </p:nvSpPr>
        <p:spPr>
          <a:xfrm>
            <a:off x="5796136" y="270074"/>
            <a:ext cx="3347863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/>
              <a:t>При своей деятельности руководствоваться основами общечеловеческой морали</a:t>
            </a:r>
            <a:endParaRPr lang="ru-RU" sz="2400" b="1" dirty="0"/>
          </a:p>
        </p:txBody>
      </p:sp>
      <p:sp>
        <p:nvSpPr>
          <p:cNvPr id="2" name="Овал 1"/>
          <p:cNvSpPr/>
          <p:nvPr/>
        </p:nvSpPr>
        <p:spPr>
          <a:xfrm>
            <a:off x="3259814" y="1052736"/>
            <a:ext cx="2392306" cy="144016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TextBox 8"/>
          <p:cNvSpPr txBox="1"/>
          <p:nvPr/>
        </p:nvSpPr>
        <p:spPr>
          <a:xfrm>
            <a:off x="3687992" y="1449268"/>
            <a:ext cx="172769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/>
              <a:t>УЧЁНЫЙ</a:t>
            </a:r>
            <a:endParaRPr lang="ru-RU" sz="2400" b="1" dirty="0"/>
          </a:p>
        </p:txBody>
      </p:sp>
    </p:spTree>
    <p:extLst>
      <p:ext uri="{BB962C8B-B14F-4D97-AF65-F5344CB8AC3E}">
        <p14:creationId xmlns:p14="http://schemas.microsoft.com/office/powerpoint/2010/main" val="33415541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5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0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14" grpId="1" animBg="1"/>
      <p:bldP spid="15" grpId="0" animBg="1"/>
      <p:bldP spid="16" grpId="0" animBg="1"/>
      <p:bldP spid="17" grpId="0" animBg="1"/>
      <p:bldP spid="7" grpId="0"/>
      <p:bldP spid="8" grpId="0"/>
      <p:bldP spid="22" grpId="0"/>
      <p:bldP spid="2" grpId="0" animBg="1"/>
      <p:bldP spid="9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0" y="0"/>
            <a:ext cx="9144000" cy="6858000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pPr eaLnBrk="1" hangingPunct="1"/>
            <a:endParaRPr lang="ru-RU" dirty="0" smtClean="0"/>
          </a:p>
        </p:txBody>
      </p:sp>
      <p:pic>
        <p:nvPicPr>
          <p:cNvPr id="2052" name="Picture 5" descr="сайи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8400" y="0"/>
            <a:ext cx="1600200" cy="752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53" name="Line 6"/>
          <p:cNvSpPr>
            <a:spLocks noChangeShapeType="1"/>
          </p:cNvSpPr>
          <p:nvPr/>
        </p:nvSpPr>
        <p:spPr bwMode="auto">
          <a:xfrm>
            <a:off x="179388" y="260350"/>
            <a:ext cx="3529012" cy="0"/>
          </a:xfrm>
          <a:prstGeom prst="line">
            <a:avLst/>
          </a:prstGeom>
          <a:noFill/>
          <a:ln w="63500">
            <a:solidFill>
              <a:srgbClr val="FFFF99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2054" name="Line 7"/>
          <p:cNvSpPr>
            <a:spLocks noChangeShapeType="1"/>
          </p:cNvSpPr>
          <p:nvPr/>
        </p:nvSpPr>
        <p:spPr bwMode="auto">
          <a:xfrm>
            <a:off x="5292725" y="260350"/>
            <a:ext cx="3671888" cy="0"/>
          </a:xfrm>
          <a:prstGeom prst="line">
            <a:avLst/>
          </a:prstGeom>
          <a:noFill/>
          <a:ln w="63500">
            <a:solidFill>
              <a:srgbClr val="FFFF99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2055" name="Line 8"/>
          <p:cNvSpPr>
            <a:spLocks noChangeShapeType="1"/>
          </p:cNvSpPr>
          <p:nvPr/>
        </p:nvSpPr>
        <p:spPr bwMode="auto">
          <a:xfrm>
            <a:off x="250825" y="6524625"/>
            <a:ext cx="8713788" cy="0"/>
          </a:xfrm>
          <a:prstGeom prst="line">
            <a:avLst/>
          </a:prstGeom>
          <a:noFill/>
          <a:ln w="63500">
            <a:solidFill>
              <a:srgbClr val="FFFF99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2056" name="Text Box 9"/>
          <p:cNvSpPr txBox="1">
            <a:spLocks noChangeArrowheads="1"/>
          </p:cNvSpPr>
          <p:nvPr/>
        </p:nvSpPr>
        <p:spPr bwMode="auto">
          <a:xfrm>
            <a:off x="6840538" y="6491288"/>
            <a:ext cx="2303462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fontAlgn="base" hangingPunct="1">
              <a:spcBef>
                <a:spcPct val="50000"/>
              </a:spcBef>
              <a:spcAft>
                <a:spcPct val="0"/>
              </a:spcAft>
            </a:pPr>
            <a:r>
              <a:rPr lang="en-US" i="1" dirty="0">
                <a:solidFill>
                  <a:srgbClr val="663300"/>
                </a:solidFill>
              </a:rPr>
              <a:t>www.school2100.ru</a:t>
            </a:r>
            <a:endParaRPr lang="ru-RU" i="1" dirty="0">
              <a:solidFill>
                <a:srgbClr val="663300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7784" y="1484784"/>
            <a:ext cx="3312368" cy="349898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803" y="-5233"/>
            <a:ext cx="2991317" cy="2138089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0151" y="-231205"/>
            <a:ext cx="3247805" cy="2370897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3226" y="3494336"/>
            <a:ext cx="3832931" cy="3050078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235" y="3494336"/>
            <a:ext cx="2996952" cy="29969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07117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5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Оформление по умолчанию">
  <a:themeElements>
    <a:clrScheme name="Оформление по умолчанию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Оформление по умолчанию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753</TotalTime>
  <Words>164</Words>
  <Application>Microsoft Office PowerPoint</Application>
  <PresentationFormat>Экран (4:3)</PresentationFormat>
  <Paragraphs>33</Paragraphs>
  <Slides>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6" baseType="lpstr">
      <vt:lpstr>Оформление по умолчанию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дом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Дмитрий</dc:creator>
  <cp:lastModifiedBy>Светлана</cp:lastModifiedBy>
  <cp:revision>28</cp:revision>
  <dcterms:created xsi:type="dcterms:W3CDTF">2013-01-17T10:54:39Z</dcterms:created>
  <dcterms:modified xsi:type="dcterms:W3CDTF">2013-01-28T15:26:59Z</dcterms:modified>
</cp:coreProperties>
</file>